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310" r:id="rId4"/>
    <p:sldId id="302" r:id="rId5"/>
    <p:sldId id="300" r:id="rId6"/>
    <p:sldId id="303" r:id="rId7"/>
    <p:sldId id="269" r:id="rId8"/>
    <p:sldId id="271" r:id="rId9"/>
    <p:sldId id="265" r:id="rId10"/>
    <p:sldId id="305" r:id="rId11"/>
    <p:sldId id="287" r:id="rId12"/>
    <p:sldId id="260" r:id="rId13"/>
    <p:sldId id="276" r:id="rId14"/>
    <p:sldId id="306" r:id="rId15"/>
    <p:sldId id="304" r:id="rId16"/>
    <p:sldId id="274" r:id="rId17"/>
    <p:sldId id="259" r:id="rId18"/>
    <p:sldId id="295" r:id="rId19"/>
    <p:sldId id="297" r:id="rId20"/>
    <p:sldId id="296" r:id="rId21"/>
    <p:sldId id="267" r:id="rId22"/>
    <p:sldId id="284" r:id="rId23"/>
    <p:sldId id="301" r:id="rId24"/>
    <p:sldId id="307" r:id="rId25"/>
    <p:sldId id="285" r:id="rId26"/>
    <p:sldId id="283" r:id="rId27"/>
    <p:sldId id="308" r:id="rId28"/>
    <p:sldId id="309" r:id="rId29"/>
    <p:sldId id="26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F0C9E17-9BE6-4AD5-A0F9-5B3E56A9D16A}">
          <p14:sldIdLst>
            <p14:sldId id="256"/>
            <p14:sldId id="257"/>
            <p14:sldId id="310"/>
            <p14:sldId id="302"/>
            <p14:sldId id="300"/>
            <p14:sldId id="303"/>
            <p14:sldId id="269"/>
            <p14:sldId id="271"/>
            <p14:sldId id="265"/>
            <p14:sldId id="305"/>
            <p14:sldId id="287"/>
            <p14:sldId id="260"/>
            <p14:sldId id="276"/>
            <p14:sldId id="306"/>
            <p14:sldId id="304"/>
            <p14:sldId id="274"/>
            <p14:sldId id="259"/>
            <p14:sldId id="295"/>
            <p14:sldId id="297"/>
            <p14:sldId id="296"/>
            <p14:sldId id="267"/>
            <p14:sldId id="284"/>
            <p14:sldId id="301"/>
            <p14:sldId id="307"/>
            <p14:sldId id="285"/>
            <p14:sldId id="283"/>
            <p14:sldId id="308"/>
            <p14:sldId id="309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2425"/>
    <a:srgbClr val="003A68"/>
    <a:srgbClr val="C00000"/>
    <a:srgbClr val="D51BAD"/>
    <a:srgbClr val="A0208B"/>
    <a:srgbClr val="EA54CA"/>
    <a:srgbClr val="2E75B6"/>
    <a:srgbClr val="61587F"/>
    <a:srgbClr val="000000"/>
    <a:srgbClr val="E15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47773" autoAdjust="0"/>
  </p:normalViewPr>
  <p:slideViewPr>
    <p:cSldViewPr snapToGrid="0">
      <p:cViewPr>
        <p:scale>
          <a:sx n="50" d="100"/>
          <a:sy n="50" d="100"/>
        </p:scale>
        <p:origin x="1156" y="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AAB90-EE43-48C0-8CB5-FCF6B22E0093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A1473-4C0B-42EC-8B95-AE0419D24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4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675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76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85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951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94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61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9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13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432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606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28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58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62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28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8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28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199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0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3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5A1473-4C0B-42EC-8B95-AE0419D241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2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2EF96-6728-9962-B7BB-A6FE5948A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4A4FEC-E32C-4B9B-BDF3-54C5EB16A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18E3F-1A7F-F477-144C-8E189774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681A2-22AA-2293-7134-40DD2A48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FEE18-E358-7FD4-2A52-8A9930B4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64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92AB1-0AF5-D6EF-1190-D33C71DB7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8DBE3-F8F7-F558-89FB-644F597943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B6615-6BD9-3F47-CFE2-C99864D0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41F2E-D1D3-B8AC-AFFE-9B66A4853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7573E-2765-8DA5-CEAE-0FDA23B0A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6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904CC7-45B4-3092-3E13-C9EAB37421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C0C1E-1D41-0E9C-C617-DAB905C14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80536-5969-A63C-8FE9-7DA73EE3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5DD10-30B7-F4BF-04F6-EF6F2063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D5C52-D226-3438-1E7C-FD2E2D85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6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8C610-6EAA-C29F-8871-E7B77B00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D63C-74AA-1152-568B-5E5D3C6CB8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C1075-566F-30F5-69C3-F29ADC33F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FDC5D-747C-D5DC-33FD-452F486E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A4C6C-4D2E-AF64-8583-344863E7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7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4975-C72C-9395-1E90-3EC3FF11C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02E3E-A5A4-56E9-2366-A3C9B9C26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CBC0A-85D2-118E-7EEC-9D987CF00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9F84A-2308-19AE-82A6-42B1DB59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636EB-9C0D-6143-51BD-32AFEB75B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0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98A44-B385-C7ED-CD25-01F58FF6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DBC1D-953B-AE63-0C2A-E8DF8F0B50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6D449-42E0-4191-134B-9E16497BB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7FE21-B350-3460-2767-46C5826C2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C8BCB-62FE-61A2-1C5C-BEC4F606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ECD053-3221-E639-91B2-DCE89CF3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52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126-5BAB-1916-94A7-728060743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A70EA-5069-E2FF-D23F-7C19B3109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6FBC3-A42A-ABCF-695E-823CF0C41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729456-A4A5-9583-BAFC-0287D3352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1BE5AD-FD82-FBB0-1194-0B81A8B2B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F0F18B-B598-A09F-0CF1-7E1F688B5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FE19AC-D759-46DB-D246-AAF39F2C5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3D7DA8-0090-84EE-4230-EAFD3C4C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33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34F6B-4ED1-0C1E-C3CC-0248FA7CE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A2FAED-F578-5790-0718-565D169A2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B83D3-2B91-6260-E1B4-6D527E493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68E0B-CE33-B332-D39D-87917BAA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7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F29336-3EA9-7049-0BAB-68A94356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5CA401-0616-44A8-E2BB-8765F734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256C7-439D-878A-D944-7DADA5E1D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4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2AEFB-EAEA-313F-96C3-1122F14F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5EE25-319F-7E85-8CC9-D876D3E5E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9048F-7EED-EBC7-43D0-D010E52DE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7DD00-F916-B13F-0087-BAB39E45D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5AE12-C62C-0D6C-D9AC-3C626EA23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75CE0-6598-57DE-9B0C-79CD150F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7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55D74-0119-DFFA-FA49-A7051A6D9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5FAD81-0826-A192-730B-0476E50FDE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3B4E2-FC91-1088-5446-67EDF70C4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65F205-ECC6-E293-762E-AE042AF5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1D0581-9DD1-174F-A27D-9C0F9A12F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673BA-2CFB-E3E3-B0BA-888C0BF9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0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3C695-741E-1457-F4FF-E6BE12C66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BDDE7-6E57-0A9E-05A9-89595D2C5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8DC48-517D-5A6C-95B1-9F1216778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691FD-85EA-40B5-9B67-8E1FDEA68ECB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1F533-0DB5-921C-175B-44860A824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4697C-D112-9310-5182-E4B5FC5EB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F68D9-90E9-4416-BB01-122936E29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8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hyperlink" Target="mailto:Katherine.Wilborn@ky.gov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12" Type="http://schemas.microsoft.com/office/2007/relationships/hdphoto" Target="../media/hdphoto12.wdp"/><Relationship Id="rId17" Type="http://schemas.microsoft.com/office/2007/relationships/hdphoto" Target="../media/hdphoto7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30.png"/><Relationship Id="rId5" Type="http://schemas.openxmlformats.org/officeDocument/2006/relationships/image" Target="../media/image26.png"/><Relationship Id="rId15" Type="http://schemas.microsoft.com/office/2007/relationships/hdphoto" Target="../media/hdphoto13.wdp"/><Relationship Id="rId10" Type="http://schemas.openxmlformats.org/officeDocument/2006/relationships/image" Target="../media/image29.jpeg"/><Relationship Id="rId4" Type="http://schemas.microsoft.com/office/2007/relationships/hdphoto" Target="../media/hdphoto4.wdp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4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eritage.ky.gov/historic-buildings/rehab-tax-credits/Pages/overview.aspx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41.png"/><Relationship Id="rId10" Type="http://schemas.microsoft.com/office/2007/relationships/hdphoto" Target="../media/hdphoto15.wdp"/><Relationship Id="rId4" Type="http://schemas.openxmlformats.org/officeDocument/2006/relationships/image" Target="../media/image40.jpe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44.png"/><Relationship Id="rId10" Type="http://schemas.microsoft.com/office/2007/relationships/hdphoto" Target="../media/hdphoto13.wdp"/><Relationship Id="rId4" Type="http://schemas.microsoft.com/office/2007/relationships/hdphoto" Target="../media/hdphoto18.wdp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microsoft.com/office/2007/relationships/hdphoto" Target="../media/hdphoto22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npgallery.nps.gov/nrhp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1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23.png"/><Relationship Id="rId12" Type="http://schemas.microsoft.com/office/2007/relationships/hdphoto" Target="../media/hdphoto10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26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54.jpeg"/><Relationship Id="rId9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60.png"/><Relationship Id="rId10" Type="http://schemas.microsoft.com/office/2007/relationships/hdphoto" Target="../media/hdphoto10.wdp"/><Relationship Id="rId4" Type="http://schemas.openxmlformats.org/officeDocument/2006/relationships/image" Target="../media/image59.jpe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32.png"/><Relationship Id="rId3" Type="http://schemas.openxmlformats.org/officeDocument/2006/relationships/image" Target="../media/image56.png"/><Relationship Id="rId7" Type="http://schemas.openxmlformats.org/officeDocument/2006/relationships/image" Target="../media/image68.png"/><Relationship Id="rId12" Type="http://schemas.microsoft.com/office/2007/relationships/hdphoto" Target="../media/hdphoto10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openxmlformats.org/officeDocument/2006/relationships/image" Target="../media/image26.png"/><Relationship Id="rId5" Type="http://schemas.openxmlformats.org/officeDocument/2006/relationships/image" Target="../media/image67.png"/><Relationship Id="rId15" Type="http://schemas.openxmlformats.org/officeDocument/2006/relationships/image" Target="../media/image53.png"/><Relationship Id="rId10" Type="http://schemas.microsoft.com/office/2007/relationships/hdphoto" Target="../media/hdphoto28.wdp"/><Relationship Id="rId4" Type="http://schemas.microsoft.com/office/2007/relationships/hdphoto" Target="../media/hdphoto23.wdp"/><Relationship Id="rId9" Type="http://schemas.openxmlformats.org/officeDocument/2006/relationships/image" Target="../media/image69.png"/><Relationship Id="rId1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56.png"/><Relationship Id="rId10" Type="http://schemas.microsoft.com/office/2007/relationships/hdphoto" Target="../media/hdphoto29.wdp"/><Relationship Id="rId4" Type="http://schemas.openxmlformats.org/officeDocument/2006/relationships/image" Target="../media/image70.jpe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eritage.ky.gov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hyperlink" Target="mailto:Katherine.Wilborn@ky.go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7.wdp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microsoft.com/office/2007/relationships/hdphoto" Target="../media/hdphoto6.wdp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3660424-F96E-2221-96A6-D401EB02B39E}"/>
              </a:ext>
            </a:extLst>
          </p:cNvPr>
          <p:cNvGrpSpPr/>
          <p:nvPr/>
        </p:nvGrpSpPr>
        <p:grpSpPr>
          <a:xfrm>
            <a:off x="5167901" y="1299468"/>
            <a:ext cx="6822041" cy="5050031"/>
            <a:chOff x="199132" y="1589154"/>
            <a:chExt cx="7051415" cy="5050031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708C7AF2-124D-CD74-793E-C169E351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161" y="2576685"/>
              <a:ext cx="5651834" cy="2928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4660FAE-E47B-0F8F-AB72-8FA83ED47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355" y="1589154"/>
              <a:ext cx="6345449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6600" b="1" dirty="0">
                  <a:latin typeface="Arial Narrow" panose="020B0606020202030204" pitchFamily="34" charset="0"/>
                </a:rPr>
                <a:t>Rehabilitation Tax </a:t>
              </a:r>
            </a:p>
            <a:p>
              <a:pPr algn="ctr" eaLnBrk="1" hangingPunct="1"/>
              <a:r>
                <a:rPr lang="en-US" altLang="en-US" sz="6600" b="1" dirty="0">
                  <a:latin typeface="Arial Narrow" panose="020B0606020202030204" pitchFamily="34" charset="0"/>
                </a:rPr>
                <a:t>Credit Workshop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193869-3139-AA2C-D636-4E185A893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132" y="5320452"/>
              <a:ext cx="7051415" cy="13187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Arial Narrow" panose="020B0606020202030204" pitchFamily="34" charset="0"/>
                </a:rPr>
                <a:t>Katie Wilborn, </a:t>
              </a:r>
              <a:r>
                <a:rPr lang="en-US" altLang="en-US" sz="3000" b="1" dirty="0">
                  <a:solidFill>
                    <a:srgbClr val="003366"/>
                  </a:solidFill>
                  <a:latin typeface="Arial Narrow" panose="020B0606020202030204" pitchFamily="34" charset="0"/>
                  <a:hlinkClick r:id="rId4"/>
                </a:rPr>
                <a:t>Katherine.Wilborn@ky.gov</a:t>
              </a:r>
              <a:r>
                <a:rPr lang="en-US" altLang="en-US" sz="30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 eaLnBrk="1" hangingPunct="1"/>
              <a:r>
                <a:rPr lang="en-US" altLang="en-US" sz="2800" b="1" dirty="0">
                  <a:latin typeface="Arial Narrow" panose="020B0606020202030204" pitchFamily="34" charset="0"/>
                </a:rPr>
                <a:t>Site Development Program Administrator</a:t>
              </a:r>
            </a:p>
            <a:p>
              <a:pPr algn="ctr" eaLnBrk="1" hangingPunct="1"/>
              <a:r>
                <a:rPr lang="en-US" altLang="en-US" sz="2800" b="1" i="1" dirty="0">
                  <a:latin typeface="Arial Narrow" panose="020B0606020202030204" pitchFamily="34" charset="0"/>
                </a:rPr>
                <a:t>Preservation Easements &amp; Tax Credits</a:t>
              </a:r>
            </a:p>
          </p:txBody>
        </p:sp>
      </p:grpSp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EDA3F1FA-2E1F-3F75-370C-4A4BC8232F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" r="2061"/>
          <a:stretch/>
        </p:blipFill>
        <p:spPr>
          <a:xfrm>
            <a:off x="3719" y="0"/>
            <a:ext cx="5239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3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7 Completely Natural Wood Floor Finishes - My Chemical-Free House">
            <a:extLst>
              <a:ext uri="{FF2B5EF4-FFF2-40B4-BE49-F238E27FC236}">
                <a16:creationId xmlns:a16="http://schemas.microsoft.com/office/drawing/2014/main" id="{69A285B7-BE30-D4D8-E3B8-D47A5FF99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201"/>
            <a:ext cx="12192000" cy="538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C800814-246C-B47A-AD83-3B421AAB3F9A}"/>
              </a:ext>
            </a:extLst>
          </p:cNvPr>
          <p:cNvGrpSpPr/>
          <p:nvPr/>
        </p:nvGrpSpPr>
        <p:grpSpPr>
          <a:xfrm>
            <a:off x="0" y="-10682"/>
            <a:ext cx="12192000" cy="6472005"/>
            <a:chOff x="0" y="-10682"/>
            <a:chExt cx="12192000" cy="647200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B7DD10-7510-C82D-F833-D48C922941D3}"/>
                </a:ext>
              </a:extLst>
            </p:cNvPr>
            <p:cNvGrpSpPr/>
            <p:nvPr/>
          </p:nvGrpSpPr>
          <p:grpSpPr>
            <a:xfrm>
              <a:off x="0" y="-10682"/>
              <a:ext cx="12192000" cy="6472005"/>
              <a:chOff x="812800" y="-21181"/>
              <a:chExt cx="12192000" cy="6472005"/>
            </a:xfrm>
          </p:grpSpPr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61440C24-97C8-0F54-3DE2-D40447D940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12800" y="1305393"/>
                <a:ext cx="12192000" cy="3322517"/>
              </a:xfrm>
              <a:prstGeom prst="rect">
                <a:avLst/>
              </a:prstGeom>
              <a:solidFill>
                <a:srgbClr val="7A2425"/>
              </a:solidFill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US" altLang="en-US" sz="6000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8495B86-DB84-5DC3-0A77-D0A4DA2443A9}"/>
                  </a:ext>
                </a:extLst>
              </p:cNvPr>
              <p:cNvGrpSpPr/>
              <p:nvPr/>
            </p:nvGrpSpPr>
            <p:grpSpPr>
              <a:xfrm>
                <a:off x="4861455" y="101600"/>
                <a:ext cx="8143344" cy="6349224"/>
                <a:chOff x="4602408" y="0"/>
                <a:chExt cx="8143344" cy="6349224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9162A65-6F07-1420-1A98-C15D55359F71}"/>
                    </a:ext>
                  </a:extLst>
                </p:cNvPr>
                <p:cNvGrpSpPr/>
                <p:nvPr/>
              </p:nvGrpSpPr>
              <p:grpSpPr>
                <a:xfrm flipH="1">
                  <a:off x="4602408" y="0"/>
                  <a:ext cx="8143344" cy="6349224"/>
                  <a:chOff x="5345122" y="562196"/>
                  <a:chExt cx="5863052" cy="4525478"/>
                </a:xfrm>
              </p:grpSpPr>
              <p:pic>
                <p:nvPicPr>
                  <p:cNvPr id="11" name="Picture 2" descr="Your House Can Give You Extra Money Back on Your Taxes. Here's How - CNET">
                    <a:extLst>
                      <a:ext uri="{FF2B5EF4-FFF2-40B4-BE49-F238E27FC236}">
                        <a16:creationId xmlns:a16="http://schemas.microsoft.com/office/drawing/2014/main" id="{A067FB7F-B78D-2C30-6F78-4509C645A8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500" b="90000" l="2250" r="95583">
                                <a14:foregroundMark x1="48583" y1="10167" x2="56167" y2="8667"/>
                                <a14:foregroundMark x1="56167" y1="8667" x2="63500" y2="1500"/>
                                <a14:foregroundMark x1="63500" y1="1500" x2="53083" y2="7500"/>
                                <a14:foregroundMark x1="13917" y1="62083" x2="23000" y2="63167"/>
                                <a14:foregroundMark x1="23000" y1="63167" x2="19167" y2="68167"/>
                                <a14:foregroundMark x1="35583" y1="63333" x2="30250" y2="66417"/>
                                <a14:foregroundMark x1="89555" y1="67667" x2="90167" y2="70833"/>
                                <a14:foregroundMark x1="88750" y1="63500" x2="89555" y2="67667"/>
                                <a14:foregroundMark x1="90167" y1="70833" x2="89333" y2="72917"/>
                                <a14:foregroundMark x1="94333" y1="67083" x2="94333" y2="67083"/>
                                <a14:foregroundMark x1="8500" y1="84583" x2="14583" y2="68917"/>
                                <a14:foregroundMark x1="14583" y1="68917" x2="25250" y2="67500"/>
                                <a14:foregroundMark x1="5583" y1="81000" x2="5583" y2="81000"/>
                                <a14:foregroundMark x1="2333" y1="83333" x2="2333" y2="83333"/>
                                <a14:foregroundMark x1="83167" y1="59417" x2="83167" y2="59417"/>
                                <a14:foregroundMark x1="83333" y1="58583" x2="83333" y2="58583"/>
                                <a14:foregroundMark x1="83500" y1="61083" x2="83500" y2="61083"/>
                                <a14:foregroundMark x1="92500" y1="63583" x2="92500" y2="63583"/>
                                <a14:foregroundMark x1="89000" y1="61833" x2="94917" y2="66417"/>
                                <a14:foregroundMark x1="94917" y1="66417" x2="86500" y2="69833"/>
                                <a14:foregroundMark x1="86500" y1="69833" x2="83333" y2="63250"/>
                                <a14:foregroundMark x1="83333" y1="63250" x2="86917" y2="61000"/>
                                <a14:foregroundMark x1="86083" y1="61083" x2="86083" y2="61083"/>
                                <a14:foregroundMark x1="83500" y1="73083" x2="88083" y2="80833"/>
                                <a14:foregroundMark x1="82333" y1="70167" x2="85417" y2="67750"/>
                                <a14:foregroundMark x1="85000" y1="84417" x2="27917" y2="85667"/>
                                <a14:foregroundMark x1="12250" y1="71417" x2="14333" y2="71083"/>
                                <a14:foregroundMark x1="80250" y1="88083" x2="93750" y2="88167"/>
                                <a14:foregroundMark x1="78083" y1="88167" x2="74167" y2="87917"/>
                                <a14:foregroundMark x1="84000" y1="61833" x2="84000" y2="61833"/>
                                <a14:foregroundMark x1="88917" y1="61250" x2="94417" y2="66083"/>
                                <a14:foregroundMark x1="94417" y1="66083" x2="91833" y2="69750"/>
                                <a14:foregroundMark x1="93583" y1="69417" x2="93583" y2="69417"/>
                                <a14:foregroundMark x1="94167" y1="69167" x2="94167" y2="69167"/>
                                <a14:foregroundMark x1="95000" y1="68750" x2="95000" y2="68750"/>
                                <a14:foregroundMark x1="95000" y1="68417" x2="95000" y2="68417"/>
                                <a14:foregroundMark x1="95417" y1="68250" x2="95417" y2="68250"/>
                                <a14:foregroundMark x1="95583" y1="67750" x2="95583" y2="67750"/>
                                <a14:foregroundMark x1="95500" y1="67333" x2="95500" y2="67333"/>
                                <a14:foregroundMark x1="95417" y1="67000" x2="95417" y2="67000"/>
                                <a14:foregroundMark x1="93500" y1="65000" x2="93500" y2="65000"/>
                                <a14:foregroundMark x1="93000" y1="64417" x2="93000" y2="64417"/>
                                <a14:foregroundMark x1="92167" y1="63500" x2="92167" y2="63500"/>
                                <a14:foregroundMark x1="91917" y1="63083" x2="91917" y2="63083"/>
                                <a14:foregroundMark x1="91000" y1="62583" x2="91000" y2="62583"/>
                                <a14:foregroundMark x1="90333" y1="62167" x2="90333" y2="62167"/>
                                <a14:foregroundMark x1="92917" y1="69583" x2="92917" y2="69583"/>
                                <a14:foregroundMark x1="92500" y1="69500" x2="92500" y2="69500"/>
                                <a14:foregroundMark x1="92083" y1="69750" x2="92083" y2="69750"/>
                                <a14:foregroundMark x1="91417" y1="69917" x2="91417" y2="69917"/>
                                <a14:foregroundMark x1="91083" y1="70000" x2="91083" y2="70000"/>
                                <a14:foregroundMark x1="90833" y1="70167" x2="90833" y2="70167"/>
                                <a14:foregroundMark x1="90417" y1="70167" x2="90417" y2="70167"/>
                                <a14:foregroundMark x1="83250" y1="60417" x2="83250" y2="60417"/>
                                <a14:foregroundMark x1="83250" y1="60083" x2="83250" y2="60083"/>
                                <a14:foregroundMark x1="83167" y1="59000" x2="83167" y2="59000"/>
                                <a14:foregroundMark x1="83167" y1="58167" x2="83167" y2="58167"/>
                                <a14:foregroundMark x1="85167" y1="61417" x2="85167" y2="61417"/>
                                <a14:foregroundMark x1="85667" y1="61333" x2="85667" y2="61333"/>
                                <a14:foregroundMark x1="84750" y1="61583" x2="84750" y2="61583"/>
                                <a14:foregroundMark x1="91417" y1="62833" x2="91417" y2="62833"/>
                                <a14:foregroundMark x1="94000" y1="65500" x2="94000" y2="65500"/>
                                <a14:foregroundMark x1="90083" y1="69167" x2="90083" y2="69167"/>
                                <a14:foregroundMark x1="91750" y1="84500" x2="91750" y2="84500"/>
                                <a14:foregroundMark x1="91500" y1="85167" x2="91500" y2="85167"/>
                                <a14:foregroundMark x1="91333" y1="85667" x2="91333" y2="85667"/>
                                <a14:foregroundMark x1="91250" y1="86250" x2="91250" y2="86250"/>
                                <a14:foregroundMark x1="90917" y1="87000" x2="90917" y2="87000"/>
                                <a14:foregroundMark x1="90833" y1="84333" x2="90833" y2="84333"/>
                                <a14:foregroundMark x1="91250" y1="84250" x2="91250" y2="84250"/>
                                <a14:foregroundMark x1="13500" y1="68667" x2="13500" y2="68667"/>
                                <a14:backgroundMark x1="28333" y1="16417" x2="28333" y2="16417"/>
                                <a14:backgroundMark x1="22917" y1="21833" x2="22917" y2="21833"/>
                                <a14:backgroundMark x1="85167" y1="59750" x2="85167" y2="59750"/>
                                <a14:backgroundMark x1="65417" y1="32583" x2="73000" y2="32333"/>
                                <a14:backgroundMark x1="73000" y1="32333" x2="73083" y2="32417"/>
                                <a14:backgroundMark x1="65167" y1="32750" x2="70500" y2="32083"/>
                                <a14:backgroundMark x1="67750" y1="31833" x2="64667" y2="31333"/>
                                <a14:backgroundMark x1="26750" y1="40000" x2="42917" y2="49667"/>
                                <a14:backgroundMark x1="42917" y1="49667" x2="55500" y2="39500"/>
                                <a14:backgroundMark x1="55500" y1="39500" x2="54167" y2="33917"/>
                                <a14:backgroundMark x1="50917" y1="33500" x2="49833" y2="49917"/>
                                <a14:backgroundMark x1="49833" y1="49917" x2="32083" y2="49250"/>
                                <a14:backgroundMark x1="32083" y1="49250" x2="23583" y2="36833"/>
                                <a14:backgroundMark x1="23583" y1="36833" x2="24083" y2="36167"/>
                                <a14:backgroundMark x1="25667" y1="43333" x2="25667" y2="43333"/>
                                <a14:backgroundMark x1="21833" y1="48083" x2="21833" y2="48083"/>
                                <a14:backgroundMark x1="22583" y1="44750" x2="22583" y2="44750"/>
                                <a14:backgroundMark x1="24083" y1="43333" x2="24083" y2="43333"/>
                                <a14:backgroundMark x1="24833" y1="38833" x2="25917" y2="38417"/>
                                <a14:backgroundMark x1="27333" y1="36417" x2="27333" y2="36417"/>
                                <a14:backgroundMark x1="27333" y1="36417" x2="27333" y2="36417"/>
                                <a14:backgroundMark x1="27333" y1="36417" x2="27333" y2="36417"/>
                                <a14:backgroundMark x1="27333" y1="36417" x2="27333" y2="36417"/>
                                <a14:backgroundMark x1="27333" y1="36417" x2="27333" y2="36417"/>
                                <a14:backgroundMark x1="27333" y1="36417" x2="27333" y2="36417"/>
                                <a14:backgroundMark x1="52500" y1="34333" x2="46083" y2="50167"/>
                                <a14:backgroundMark x1="46083" y1="50167" x2="26667" y2="48750"/>
                                <a14:backgroundMark x1="26667" y1="48750" x2="27500" y2="34583"/>
                                <a14:backgroundMark x1="29167" y1="37083" x2="29000" y2="41083"/>
                                <a14:backgroundMark x1="51917" y1="33000" x2="50917" y2="41833"/>
                                <a14:backgroundMark x1="52500" y1="35917" x2="54167" y2="34833"/>
                                <a14:backgroundMark x1="24833" y1="36167" x2="17167" y2="45667"/>
                                <a14:backgroundMark x1="17167" y1="45667" x2="39917" y2="49500"/>
                                <a14:backgroundMark x1="39917" y1="49500" x2="57250" y2="45750"/>
                                <a14:backgroundMark x1="57250" y1="45750" x2="61167" y2="36417"/>
                                <a14:backgroundMark x1="57667" y1="40667" x2="32083" y2="51083"/>
                                <a14:backgroundMark x1="32083" y1="51083" x2="22167" y2="42000"/>
                                <a14:backgroundMark x1="22167" y1="42000" x2="26917" y2="3641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359" t="8577" r="45624" b="53021"/>
                  <a:stretch/>
                </p:blipFill>
                <p:spPr bwMode="auto">
                  <a:xfrm rot="10800000">
                    <a:off x="9326576" y="3869288"/>
                    <a:ext cx="1107420" cy="1137471"/>
                  </a:xfrm>
                  <a:prstGeom prst="rect">
                    <a:avLst/>
                  </a:prstGeom>
                  <a:noFill/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2" name="Title 1">
                    <a:extLst>
                      <a:ext uri="{FF2B5EF4-FFF2-40B4-BE49-F238E27FC236}">
                        <a16:creationId xmlns:a16="http://schemas.microsoft.com/office/drawing/2014/main" id="{71DD53A1-3CD4-3D4D-2BF1-4BB11951ED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345122" y="4434341"/>
                    <a:ext cx="4183141" cy="653333"/>
                  </a:xfrm>
                  <a:custGeom>
                    <a:avLst/>
                    <a:gdLst>
                      <a:gd name="connsiteX0" fmla="*/ 0 w 4862616"/>
                      <a:gd name="connsiteY0" fmla="*/ 0 h 903923"/>
                      <a:gd name="connsiteX1" fmla="*/ 4862616 w 4862616"/>
                      <a:gd name="connsiteY1" fmla="*/ 0 h 903923"/>
                      <a:gd name="connsiteX2" fmla="*/ 4862616 w 4862616"/>
                      <a:gd name="connsiteY2" fmla="*/ 903923 h 903923"/>
                      <a:gd name="connsiteX3" fmla="*/ 0 w 4862616"/>
                      <a:gd name="connsiteY3" fmla="*/ 903923 h 903923"/>
                      <a:gd name="connsiteX4" fmla="*/ 0 w 4862616"/>
                      <a:gd name="connsiteY4" fmla="*/ 0 h 903923"/>
                      <a:gd name="connsiteX0" fmla="*/ 0 w 5256316"/>
                      <a:gd name="connsiteY0" fmla="*/ 0 h 916623"/>
                      <a:gd name="connsiteX1" fmla="*/ 4862616 w 5256316"/>
                      <a:gd name="connsiteY1" fmla="*/ 0 h 916623"/>
                      <a:gd name="connsiteX2" fmla="*/ 5256316 w 5256316"/>
                      <a:gd name="connsiteY2" fmla="*/ 916623 h 916623"/>
                      <a:gd name="connsiteX3" fmla="*/ 0 w 5256316"/>
                      <a:gd name="connsiteY3" fmla="*/ 903923 h 916623"/>
                      <a:gd name="connsiteX4" fmla="*/ 0 w 5256316"/>
                      <a:gd name="connsiteY4" fmla="*/ 0 h 916623"/>
                      <a:gd name="connsiteX0" fmla="*/ 0 w 5256316"/>
                      <a:gd name="connsiteY0" fmla="*/ 0 h 916623"/>
                      <a:gd name="connsiteX1" fmla="*/ 4646716 w 5256316"/>
                      <a:gd name="connsiteY1" fmla="*/ 12700 h 916623"/>
                      <a:gd name="connsiteX2" fmla="*/ 5256316 w 5256316"/>
                      <a:gd name="connsiteY2" fmla="*/ 916623 h 916623"/>
                      <a:gd name="connsiteX3" fmla="*/ 0 w 5256316"/>
                      <a:gd name="connsiteY3" fmla="*/ 903923 h 916623"/>
                      <a:gd name="connsiteX4" fmla="*/ 0 w 5256316"/>
                      <a:gd name="connsiteY4" fmla="*/ 0 h 916623"/>
                      <a:gd name="connsiteX0" fmla="*/ 0 w 5256316"/>
                      <a:gd name="connsiteY0" fmla="*/ 0 h 916623"/>
                      <a:gd name="connsiteX1" fmla="*/ 4849916 w 5256316"/>
                      <a:gd name="connsiteY1" fmla="*/ 12700 h 916623"/>
                      <a:gd name="connsiteX2" fmla="*/ 5256316 w 5256316"/>
                      <a:gd name="connsiteY2" fmla="*/ 916623 h 916623"/>
                      <a:gd name="connsiteX3" fmla="*/ 0 w 5256316"/>
                      <a:gd name="connsiteY3" fmla="*/ 903923 h 916623"/>
                      <a:gd name="connsiteX4" fmla="*/ 0 w 5256316"/>
                      <a:gd name="connsiteY4" fmla="*/ 0 h 916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56316" h="916623">
                        <a:moveTo>
                          <a:pt x="0" y="0"/>
                        </a:moveTo>
                        <a:lnTo>
                          <a:pt x="4849916" y="12700"/>
                        </a:lnTo>
                        <a:lnTo>
                          <a:pt x="5256316" y="916623"/>
                        </a:lnTo>
                        <a:lnTo>
                          <a:pt x="0" y="9039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3A68"/>
                  </a:solidFill>
                </p:spPr>
                <p:txBody>
                  <a:bodyPr>
                    <a:norm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endParaRPr lang="en-US" altLang="en-US" sz="105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endParaRPr>
                  </a:p>
                  <a:p>
                    <a:pPr algn="ctr"/>
                    <a:r>
                      <a:rPr lang="en-US" altLang="en-US" sz="3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  Reduces taxes paid	</a:t>
                    </a:r>
                    <a:endParaRPr lang="en-US" sz="3600" dirty="0">
                      <a:solidFill>
                        <a:schemeClr val="bg1"/>
                      </a:solidFill>
                    </a:endParaRPr>
                  </a:p>
                </p:txBody>
              </p:sp>
              <p:pic>
                <p:nvPicPr>
                  <p:cNvPr id="8" name="Picture 2" descr="Your House Can Give You Extra Money Back on Your Taxes. Here's How - CNET">
                    <a:extLst>
                      <a:ext uri="{FF2B5EF4-FFF2-40B4-BE49-F238E27FC236}">
                        <a16:creationId xmlns:a16="http://schemas.microsoft.com/office/drawing/2014/main" id="{07A428B1-3BFE-6753-B487-8CF21D5B78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500" b="90000" l="2250" r="95583">
                                <a14:foregroundMark x1="48583" y1="10167" x2="56167" y2="8667"/>
                                <a14:foregroundMark x1="56167" y1="8667" x2="63500" y2="1500"/>
                                <a14:foregroundMark x1="63500" y1="1500" x2="53083" y2="7500"/>
                                <a14:foregroundMark x1="13917" y1="62083" x2="23000" y2="63167"/>
                                <a14:foregroundMark x1="23000" y1="63167" x2="19167" y2="68167"/>
                                <a14:foregroundMark x1="35583" y1="63333" x2="30250" y2="66417"/>
                                <a14:foregroundMark x1="89555" y1="67667" x2="90167" y2="70833"/>
                                <a14:foregroundMark x1="88750" y1="63500" x2="89555" y2="67667"/>
                                <a14:foregroundMark x1="90167" y1="70833" x2="89333" y2="72917"/>
                                <a14:foregroundMark x1="94333" y1="67083" x2="94333" y2="67083"/>
                                <a14:foregroundMark x1="8500" y1="84583" x2="14583" y2="68917"/>
                                <a14:foregroundMark x1="14583" y1="68917" x2="25250" y2="67500"/>
                                <a14:foregroundMark x1="5583" y1="81000" x2="5583" y2="81000"/>
                                <a14:foregroundMark x1="2333" y1="83333" x2="2333" y2="83333"/>
                                <a14:foregroundMark x1="83167" y1="59417" x2="83167" y2="59417"/>
                                <a14:foregroundMark x1="83333" y1="58583" x2="83333" y2="58583"/>
                                <a14:foregroundMark x1="83500" y1="61083" x2="83500" y2="61083"/>
                                <a14:foregroundMark x1="92500" y1="63583" x2="92500" y2="63583"/>
                                <a14:foregroundMark x1="89000" y1="61833" x2="94917" y2="66417"/>
                                <a14:foregroundMark x1="94917" y1="66417" x2="86500" y2="69833"/>
                                <a14:foregroundMark x1="86500" y1="69833" x2="83333" y2="63250"/>
                                <a14:foregroundMark x1="83333" y1="63250" x2="86917" y2="61000"/>
                                <a14:foregroundMark x1="86083" y1="61083" x2="86083" y2="61083"/>
                                <a14:foregroundMark x1="83500" y1="73083" x2="88083" y2="80833"/>
                                <a14:foregroundMark x1="82333" y1="70167" x2="85417" y2="67750"/>
                                <a14:foregroundMark x1="85000" y1="84417" x2="27917" y2="85667"/>
                                <a14:foregroundMark x1="12250" y1="71417" x2="14333" y2="71083"/>
                                <a14:foregroundMark x1="80250" y1="88083" x2="93750" y2="88167"/>
                                <a14:foregroundMark x1="78083" y1="88167" x2="74167" y2="87917"/>
                                <a14:foregroundMark x1="84000" y1="61833" x2="84000" y2="61833"/>
                                <a14:foregroundMark x1="88917" y1="61250" x2="94417" y2="66083"/>
                                <a14:foregroundMark x1="94417" y1="66083" x2="91833" y2="69750"/>
                                <a14:foregroundMark x1="93583" y1="69417" x2="93583" y2="69417"/>
                                <a14:foregroundMark x1="94167" y1="69167" x2="94167" y2="69167"/>
                                <a14:foregroundMark x1="95000" y1="68750" x2="95000" y2="68750"/>
                                <a14:foregroundMark x1="95000" y1="68417" x2="95000" y2="68417"/>
                                <a14:foregroundMark x1="95417" y1="68250" x2="95417" y2="68250"/>
                                <a14:foregroundMark x1="95583" y1="67750" x2="95583" y2="67750"/>
                                <a14:foregroundMark x1="95500" y1="67333" x2="95500" y2="67333"/>
                                <a14:foregroundMark x1="95417" y1="67000" x2="95417" y2="67000"/>
                                <a14:foregroundMark x1="93500" y1="65000" x2="93500" y2="65000"/>
                                <a14:foregroundMark x1="93000" y1="64417" x2="93000" y2="64417"/>
                                <a14:foregroundMark x1="92167" y1="63500" x2="92167" y2="63500"/>
                                <a14:foregroundMark x1="91917" y1="63083" x2="91917" y2="63083"/>
                                <a14:foregroundMark x1="91000" y1="62583" x2="91000" y2="62583"/>
                                <a14:foregroundMark x1="90333" y1="62167" x2="90333" y2="62167"/>
                                <a14:foregroundMark x1="92917" y1="69583" x2="92917" y2="69583"/>
                                <a14:foregroundMark x1="92500" y1="69500" x2="92500" y2="69500"/>
                                <a14:foregroundMark x1="92083" y1="69750" x2="92083" y2="69750"/>
                                <a14:foregroundMark x1="91417" y1="69917" x2="91417" y2="69917"/>
                                <a14:foregroundMark x1="91083" y1="70000" x2="91083" y2="70000"/>
                                <a14:foregroundMark x1="90833" y1="70167" x2="90833" y2="70167"/>
                                <a14:foregroundMark x1="90417" y1="70167" x2="90417" y2="70167"/>
                                <a14:foregroundMark x1="83250" y1="60417" x2="83250" y2="60417"/>
                                <a14:foregroundMark x1="83250" y1="60083" x2="83250" y2="60083"/>
                                <a14:foregroundMark x1="83167" y1="59000" x2="83167" y2="59000"/>
                                <a14:foregroundMark x1="83167" y1="58167" x2="83167" y2="58167"/>
                                <a14:foregroundMark x1="85167" y1="61417" x2="85167" y2="61417"/>
                                <a14:foregroundMark x1="85667" y1="61333" x2="85667" y2="61333"/>
                                <a14:foregroundMark x1="84750" y1="61583" x2="84750" y2="61583"/>
                                <a14:foregroundMark x1="91417" y1="62833" x2="91417" y2="62833"/>
                                <a14:foregroundMark x1="94000" y1="65500" x2="94000" y2="65500"/>
                                <a14:foregroundMark x1="90083" y1="69167" x2="90083" y2="69167"/>
                                <a14:foregroundMark x1="91750" y1="84500" x2="91750" y2="84500"/>
                                <a14:foregroundMark x1="91500" y1="85167" x2="91500" y2="85167"/>
                                <a14:foregroundMark x1="91333" y1="85667" x2="91333" y2="85667"/>
                                <a14:foregroundMark x1="91250" y1="86250" x2="91250" y2="86250"/>
                                <a14:foregroundMark x1="90917" y1="87000" x2="90917" y2="87000"/>
                                <a14:foregroundMark x1="90833" y1="84333" x2="90833" y2="84333"/>
                                <a14:foregroundMark x1="91250" y1="84250" x2="91250" y2="84250"/>
                                <a14:foregroundMark x1="13500" y1="68667" x2="13500" y2="68667"/>
                                <a14:foregroundMark x1="71917" y1="33000" x2="63667" y2="32667"/>
                                <a14:foregroundMark x1="72167" y1="32083" x2="72167" y2="32083"/>
                                <a14:foregroundMark x1="72250" y1="32167" x2="72250" y2="32167"/>
                                <a14:foregroundMark x1="72250" y1="32583" x2="72250" y2="32583"/>
                                <a14:foregroundMark x1="71583" y1="32833" x2="71583" y2="32833"/>
                                <a14:foregroundMark x1="71417" y1="32917" x2="71417" y2="32917"/>
                                <a14:foregroundMark x1="72333" y1="32667" x2="72333" y2="32667"/>
                                <a14:foregroundMark x1="72000" y1="32667" x2="71500" y2="32667"/>
                                <a14:foregroundMark x1="71167" y1="32667" x2="71167" y2="32667"/>
                                <a14:backgroundMark x1="28333" y1="16417" x2="28333" y2="16417"/>
                                <a14:backgroundMark x1="22917" y1="21833" x2="22917" y2="21833"/>
                                <a14:backgroundMark x1="85167" y1="59750" x2="85167" y2="59750"/>
                                <a14:backgroundMark x1="71812" y1="32372" x2="73000" y2="32333"/>
                                <a14:backgroundMark x1="73000" y1="32333" x2="73083" y2="3241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216"/>
                  <a:stretch/>
                </p:blipFill>
                <p:spPr bwMode="auto">
                  <a:xfrm>
                    <a:off x="7037827" y="562196"/>
                    <a:ext cx="4170347" cy="3651862"/>
                  </a:xfrm>
                  <a:prstGeom prst="rect">
                    <a:avLst/>
                  </a:prstGeom>
                  <a:noFill/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" name="Arrow: Down 9">
                    <a:extLst>
                      <a:ext uri="{FF2B5EF4-FFF2-40B4-BE49-F238E27FC236}">
                        <a16:creationId xmlns:a16="http://schemas.microsoft.com/office/drawing/2014/main" id="{FD96AC1D-5B62-F052-C0D6-6503FC54A59B}"/>
                      </a:ext>
                    </a:extLst>
                  </p:cNvPr>
                  <p:cNvSpPr/>
                  <p:nvPr/>
                </p:nvSpPr>
                <p:spPr>
                  <a:xfrm>
                    <a:off x="8159220" y="3764057"/>
                    <a:ext cx="813981" cy="771994"/>
                  </a:xfrm>
                  <a:prstGeom prst="downArrow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7A242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963A094-F92F-28A5-79A6-C93056CFE224}"/>
                    </a:ext>
                  </a:extLst>
                </p:cNvPr>
                <p:cNvSpPr/>
                <p:nvPr/>
              </p:nvSpPr>
              <p:spPr>
                <a:xfrm>
                  <a:off x="9377363" y="3057525"/>
                  <a:ext cx="254793" cy="217094"/>
                </a:xfrm>
                <a:prstGeom prst="rect">
                  <a:avLst/>
                </a:prstGeom>
                <a:solidFill>
                  <a:srgbClr val="D1E8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DAF13347-CDE6-9AA4-C326-7364F4ED41DF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812800" y="-21181"/>
                <a:ext cx="6794499" cy="903923"/>
              </a:xfrm>
              <a:custGeom>
                <a:avLst/>
                <a:gdLst>
                  <a:gd name="connsiteX0" fmla="*/ 0 w 6728407"/>
                  <a:gd name="connsiteY0" fmla="*/ 0 h 903923"/>
                  <a:gd name="connsiteX1" fmla="*/ 6728407 w 6728407"/>
                  <a:gd name="connsiteY1" fmla="*/ 0 h 903923"/>
                  <a:gd name="connsiteX2" fmla="*/ 6728407 w 6728407"/>
                  <a:gd name="connsiteY2" fmla="*/ 903923 h 903923"/>
                  <a:gd name="connsiteX3" fmla="*/ 0 w 6728407"/>
                  <a:gd name="connsiteY3" fmla="*/ 903923 h 903923"/>
                  <a:gd name="connsiteX4" fmla="*/ 0 w 6728407"/>
                  <a:gd name="connsiteY4" fmla="*/ 0 h 903923"/>
                  <a:gd name="connsiteX0" fmla="*/ 0 w 7312607"/>
                  <a:gd name="connsiteY0" fmla="*/ 12700 h 903923"/>
                  <a:gd name="connsiteX1" fmla="*/ 7312607 w 7312607"/>
                  <a:gd name="connsiteY1" fmla="*/ 0 h 903923"/>
                  <a:gd name="connsiteX2" fmla="*/ 7312607 w 7312607"/>
                  <a:gd name="connsiteY2" fmla="*/ 903923 h 903923"/>
                  <a:gd name="connsiteX3" fmla="*/ 584200 w 7312607"/>
                  <a:gd name="connsiteY3" fmla="*/ 903923 h 903923"/>
                  <a:gd name="connsiteX4" fmla="*/ 0 w 7312607"/>
                  <a:gd name="connsiteY4" fmla="*/ 12700 h 90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2607" h="903923">
                    <a:moveTo>
                      <a:pt x="0" y="12700"/>
                    </a:moveTo>
                    <a:lnTo>
                      <a:pt x="7312607" y="0"/>
                    </a:lnTo>
                    <a:lnTo>
                      <a:pt x="7312607" y="903923"/>
                    </a:lnTo>
                    <a:lnTo>
                      <a:pt x="584200" y="903923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3A68"/>
              </a:solidFill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US" altLang="en-US" sz="1050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  <a:p>
                <a:pPr algn="r"/>
                <a:r>
                  <a:rPr lang="en-US" altLang="en-US" sz="36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Cost to Rehabilitate 	 </a:t>
                </a:r>
                <a:r>
                  <a:rPr lang="en-US" altLang="en-US" sz="3600" b="1" dirty="0">
                    <a:solidFill>
                      <a:srgbClr val="F79268"/>
                    </a:solidFill>
                    <a:latin typeface="Arial Narrow" panose="020B0606020202030204" pitchFamily="34" charset="0"/>
                  </a:rPr>
                  <a:t>.</a:t>
                </a:r>
                <a:r>
                  <a:rPr lang="en-US" altLang="en-US" sz="36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</a:t>
                </a:r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C93A721-FB98-F7CE-3FB5-EBF08250783E}"/>
                </a:ext>
              </a:extLst>
            </p:cNvPr>
            <p:cNvSpPr/>
            <p:nvPr/>
          </p:nvSpPr>
          <p:spPr>
            <a:xfrm>
              <a:off x="8005228" y="3018053"/>
              <a:ext cx="1457926" cy="562630"/>
            </a:xfrm>
            <a:prstGeom prst="ellipse">
              <a:avLst/>
            </a:prstGeom>
            <a:noFill/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2700" cmpd="sng">
                    <a:noFill/>
                    <a:prstDash val="solid"/>
                  </a:ln>
                  <a:effectLst/>
                </a:rPr>
                <a:t>20-40%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55C1941-5E4F-C7E2-118F-BED27B7AD6F8}"/>
              </a:ext>
            </a:extLst>
          </p:cNvPr>
          <p:cNvSpPr/>
          <p:nvPr/>
        </p:nvSpPr>
        <p:spPr>
          <a:xfrm>
            <a:off x="4048655" y="2188078"/>
            <a:ext cx="72636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Qualifying Rehabilitation Expenses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7AF87C9-7AE3-512D-A829-5F3F85427903}"/>
              </a:ext>
            </a:extLst>
          </p:cNvPr>
          <p:cNvGrpSpPr/>
          <p:nvPr/>
        </p:nvGrpSpPr>
        <p:grpSpPr>
          <a:xfrm>
            <a:off x="78756" y="1538516"/>
            <a:ext cx="11336207" cy="5044200"/>
            <a:chOff x="66878" y="1508455"/>
            <a:chExt cx="11336207" cy="50442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49E078-7BEF-7C9B-9DEB-9FB6DF73BFDA}"/>
                </a:ext>
              </a:extLst>
            </p:cNvPr>
            <p:cNvSpPr txBox="1"/>
            <p:nvPr/>
          </p:nvSpPr>
          <p:spPr>
            <a:xfrm>
              <a:off x="66878" y="1508455"/>
              <a:ext cx="505705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600" b="1" cap="none" spc="0" dirty="0">
                  <a:ln w="12700" cmpd="sng">
                    <a:noFill/>
                    <a:prstDash val="solid"/>
                  </a:ln>
                  <a:solidFill>
                    <a:schemeClr val="bg1"/>
                  </a:solidFill>
                  <a:effectLst/>
                </a:rPr>
                <a:t>$100,000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9104C8-0365-E54E-4EC9-35D27A610739}"/>
                </a:ext>
              </a:extLst>
            </p:cNvPr>
            <p:cNvSpPr txBox="1"/>
            <p:nvPr/>
          </p:nvSpPr>
          <p:spPr>
            <a:xfrm>
              <a:off x="1123904" y="3136254"/>
              <a:ext cx="426399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600" b="1" dirty="0">
                  <a:ln w="12700" cmpd="sng">
                    <a:noFill/>
                    <a:prstDash val="solid"/>
                  </a:ln>
                  <a:solidFill>
                    <a:schemeClr val="bg1"/>
                  </a:solidFill>
                </a:rPr>
                <a:t>3</a:t>
              </a:r>
              <a:r>
                <a:rPr lang="en-US" sz="9600" b="1" cap="none" spc="0" dirty="0">
                  <a:ln w="12700" cmpd="sng">
                    <a:noFill/>
                    <a:prstDash val="solid"/>
                  </a:ln>
                  <a:solidFill>
                    <a:schemeClr val="bg1"/>
                  </a:solidFill>
                  <a:effectLst/>
                </a:rPr>
                <a:t>0%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1575924-238A-9CA2-73E6-236B5EA220B2}"/>
                </a:ext>
              </a:extLst>
            </p:cNvPr>
            <p:cNvSpPr txBox="1"/>
            <p:nvPr/>
          </p:nvSpPr>
          <p:spPr>
            <a:xfrm>
              <a:off x="222069" y="4982995"/>
              <a:ext cx="5588005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600" b="1" cap="none" spc="0" dirty="0">
                  <a:ln w="12700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</a:t>
              </a:r>
              <a:r>
                <a:rPr lang="en-US" sz="9600" b="1" u="sng" cap="none" spc="0" dirty="0">
                  <a:ln w="12700" cmpd="sng">
                    <a:noFill/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$30,000</a:t>
              </a:r>
              <a:endParaRPr lang="en-US" sz="9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155866-F219-F368-28C9-A14F3C4D74D8}"/>
                </a:ext>
              </a:extLst>
            </p:cNvPr>
            <p:cNvSpPr/>
            <p:nvPr/>
          </p:nvSpPr>
          <p:spPr>
            <a:xfrm>
              <a:off x="8121637" y="2977150"/>
              <a:ext cx="1186607" cy="608809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C031F9-4622-1CFB-3D20-734401FF09CD}"/>
                </a:ext>
              </a:extLst>
            </p:cNvPr>
            <p:cNvSpPr/>
            <p:nvPr/>
          </p:nvSpPr>
          <p:spPr>
            <a:xfrm>
              <a:off x="9646940" y="2846323"/>
              <a:ext cx="1756145" cy="81754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9A98C7C-9F0B-3607-0ACA-4C13E7867AAA}"/>
              </a:ext>
            </a:extLst>
          </p:cNvPr>
          <p:cNvSpPr txBox="1"/>
          <p:nvPr/>
        </p:nvSpPr>
        <p:spPr>
          <a:xfrm>
            <a:off x="9463154" y="2954311"/>
            <a:ext cx="19983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none" spc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“QREs”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7A656-AB84-C976-A1D1-B6CB86E90CAA}"/>
              </a:ext>
            </a:extLst>
          </p:cNvPr>
          <p:cNvSpPr/>
          <p:nvPr/>
        </p:nvSpPr>
        <p:spPr>
          <a:xfrm>
            <a:off x="3311091" y="3909698"/>
            <a:ext cx="684456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Credit</a:t>
            </a:r>
          </a:p>
        </p:txBody>
      </p:sp>
    </p:spTree>
    <p:extLst>
      <p:ext uri="{BB962C8B-B14F-4D97-AF65-F5344CB8AC3E}">
        <p14:creationId xmlns:p14="http://schemas.microsoft.com/office/powerpoint/2010/main" val="2331401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2E1E24B-862A-1BF6-0DCB-FA6E2D896813}"/>
              </a:ext>
            </a:extLst>
          </p:cNvPr>
          <p:cNvSpPr txBox="1">
            <a:spLocks/>
          </p:cNvSpPr>
          <p:nvPr/>
        </p:nvSpPr>
        <p:spPr>
          <a:xfrm>
            <a:off x="-32510" y="2303692"/>
            <a:ext cx="4987912" cy="795302"/>
          </a:xfrm>
          <a:prstGeom prst="rect">
            <a:avLst/>
          </a:prstGeom>
          <a:solidFill>
            <a:srgbClr val="A3CCAE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>
                <a:latin typeface="Arial Narrow" panose="020B0606020202030204" pitchFamily="34" charset="0"/>
              </a:rPr>
              <a:t>	    “QREs” are:</a:t>
            </a:r>
            <a:endParaRPr lang="en-US" dirty="0"/>
          </a:p>
        </p:txBody>
      </p:sp>
      <p:pic>
        <p:nvPicPr>
          <p:cNvPr id="3" name="Picture 6" descr="7 Completely Natural Wood Floor Finishes - My Chemical-Free House">
            <a:extLst>
              <a:ext uri="{FF2B5EF4-FFF2-40B4-BE49-F238E27FC236}">
                <a16:creationId xmlns:a16="http://schemas.microsoft.com/office/drawing/2014/main" id="{EAB259E1-B33F-7086-8398-0126F382F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25"/>
          <a:stretch/>
        </p:blipFill>
        <p:spPr bwMode="auto">
          <a:xfrm>
            <a:off x="0" y="3227650"/>
            <a:ext cx="12191999" cy="36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00BEEDC-EFAF-CCBB-1967-FBDB652153C8}"/>
              </a:ext>
            </a:extLst>
          </p:cNvPr>
          <p:cNvSpPr/>
          <p:nvPr/>
        </p:nvSpPr>
        <p:spPr>
          <a:xfrm>
            <a:off x="11130120" y="2063118"/>
            <a:ext cx="324226" cy="473698"/>
          </a:xfrm>
          <a:prstGeom prst="rect">
            <a:avLst/>
          </a:prstGeom>
          <a:solidFill>
            <a:srgbClr val="D2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7C885026-E9DC-0F93-41B1-97ED6DFABC93}"/>
              </a:ext>
            </a:extLst>
          </p:cNvPr>
          <p:cNvSpPr txBox="1">
            <a:spLocks/>
          </p:cNvSpPr>
          <p:nvPr/>
        </p:nvSpPr>
        <p:spPr>
          <a:xfrm>
            <a:off x="0" y="530052"/>
            <a:ext cx="12191999" cy="942969"/>
          </a:xfrm>
          <a:prstGeom prst="rect">
            <a:avLst/>
          </a:prstGeom>
          <a:solidFill>
            <a:srgbClr val="7A242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r>
              <a:rPr lang="en-US" altLang="en-US" sz="5200" b="1" dirty="0">
                <a:solidFill>
                  <a:schemeClr val="bg1"/>
                </a:solidFill>
                <a:latin typeface="Arial Narrow" panose="020B0606020202030204" pitchFamily="34" charset="0"/>
              </a:rPr>
              <a:t>Qualifying Rehabilitation Expenses</a:t>
            </a:r>
            <a:r>
              <a:rPr lang="en-US" alt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:</a:t>
            </a:r>
            <a:endParaRPr lang="en-US" altLang="en-US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920BC6D-BF17-7200-0E85-1FF66B32F7B8}"/>
              </a:ext>
            </a:extLst>
          </p:cNvPr>
          <p:cNvSpPr txBox="1">
            <a:spLocks/>
          </p:cNvSpPr>
          <p:nvPr/>
        </p:nvSpPr>
        <p:spPr>
          <a:xfrm>
            <a:off x="318926" y="3452619"/>
            <a:ext cx="4319824" cy="244601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Arial Narrow" panose="020B0606020202030204" pitchFamily="34" charset="0"/>
              </a:rPr>
              <a:t>Costs associated with the repair, maintenance, and/or rehabilitation of the historic property</a:t>
            </a:r>
            <a:r>
              <a:rPr lang="en-US" altLang="en-US" sz="3600" b="1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502DF5-8E45-9333-0BC9-FC6171F5459E}"/>
              </a:ext>
            </a:extLst>
          </p:cNvPr>
          <p:cNvGrpSpPr/>
          <p:nvPr/>
        </p:nvGrpSpPr>
        <p:grpSpPr>
          <a:xfrm>
            <a:off x="64559" y="1601273"/>
            <a:ext cx="1974679" cy="1827727"/>
            <a:chOff x="11988636" y="-90860"/>
            <a:chExt cx="1974679" cy="182772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1B6F8F8-5A57-BEF5-9F5D-5B18FD83CC9F}"/>
                </a:ext>
              </a:extLst>
            </p:cNvPr>
            <p:cNvSpPr/>
            <p:nvPr/>
          </p:nvSpPr>
          <p:spPr>
            <a:xfrm>
              <a:off x="12281723" y="467450"/>
              <a:ext cx="1057388" cy="9429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28A674-C0F4-91FD-7699-789B98900F62}"/>
                </a:ext>
              </a:extLst>
            </p:cNvPr>
            <p:cNvGrpSpPr/>
            <p:nvPr/>
          </p:nvGrpSpPr>
          <p:grpSpPr>
            <a:xfrm>
              <a:off x="11988636" y="-90860"/>
              <a:ext cx="1974679" cy="1827727"/>
              <a:chOff x="12738619" y="2349860"/>
              <a:chExt cx="1974679" cy="1952321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0333D6F-6512-3D15-3835-A4CDA1F18ED1}"/>
                  </a:ext>
                </a:extLst>
              </p:cNvPr>
              <p:cNvSpPr/>
              <p:nvPr/>
            </p:nvSpPr>
            <p:spPr>
              <a:xfrm>
                <a:off x="13002946" y="2946229"/>
                <a:ext cx="1025185" cy="965200"/>
              </a:xfrm>
              <a:prstGeom prst="ellipse">
                <a:avLst/>
              </a:prstGeom>
              <a:solidFill>
                <a:srgbClr val="ECB04E">
                  <a:alpha val="41176"/>
                </a:srgbClr>
              </a:solidFill>
              <a:ln w="57150">
                <a:solidFill>
                  <a:srgbClr val="7A24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6" descr="Tick Mark Vector Art, Icons, and Graphics for Free Download">
                <a:extLst>
                  <a:ext uri="{FF2B5EF4-FFF2-40B4-BE49-F238E27FC236}">
                    <a16:creationId xmlns:a16="http://schemas.microsoft.com/office/drawing/2014/main" id="{8F7DAFE9-7206-3706-C875-7690053B7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10000" r="90000"/>
                        </a14:imgEffect>
                        <a14:imgEffect>
                          <a14:sharpenSoften amount="50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38619" y="2349860"/>
                <a:ext cx="1974679" cy="19523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1DBBE9-ECC5-85E4-AF24-5690064ED8D7}"/>
              </a:ext>
            </a:extLst>
          </p:cNvPr>
          <p:cNvGrpSpPr/>
          <p:nvPr/>
        </p:nvGrpSpPr>
        <p:grpSpPr>
          <a:xfrm>
            <a:off x="4832296" y="1645390"/>
            <a:ext cx="7207655" cy="5083738"/>
            <a:chOff x="4832296" y="1645390"/>
            <a:chExt cx="7207655" cy="50837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3D02DC9-A384-996A-F211-1E4272E75C93}"/>
                </a:ext>
              </a:extLst>
            </p:cNvPr>
            <p:cNvGrpSpPr/>
            <p:nvPr/>
          </p:nvGrpSpPr>
          <p:grpSpPr>
            <a:xfrm>
              <a:off x="4832296" y="1645390"/>
              <a:ext cx="7207655" cy="5083738"/>
              <a:chOff x="97606" y="1592798"/>
              <a:chExt cx="7207655" cy="5083738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583AD750-1A81-135F-6173-A5ADC638A7E6}"/>
                  </a:ext>
                </a:extLst>
              </p:cNvPr>
              <p:cNvGrpSpPr/>
              <p:nvPr/>
            </p:nvGrpSpPr>
            <p:grpSpPr>
              <a:xfrm flipH="1">
                <a:off x="97606" y="1592798"/>
                <a:ext cx="7207653" cy="5035905"/>
                <a:chOff x="199914" y="1609725"/>
                <a:chExt cx="7209952" cy="5035905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150306B-0121-6798-BA80-66AE1214163D}"/>
                    </a:ext>
                  </a:extLst>
                </p:cNvPr>
                <p:cNvSpPr/>
                <p:nvPr/>
              </p:nvSpPr>
              <p:spPr>
                <a:xfrm>
                  <a:off x="199914" y="2793936"/>
                  <a:ext cx="7142398" cy="3851694"/>
                </a:xfrm>
                <a:prstGeom prst="roundRect">
                  <a:avLst>
                    <a:gd name="adj" fmla="val 18613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9706" name="Picture 10" descr="Paved Road With Trees On The Roadside Icon Image Vector Illustration Design  Royalty Free SVG, Cliparts, Vectors, And Stock Illustration. Image 70726662.">
                  <a:extLst>
                    <a:ext uri="{FF2B5EF4-FFF2-40B4-BE49-F238E27FC236}">
                      <a16:creationId xmlns:a16="http://schemas.microsoft.com/office/drawing/2014/main" id="{364B1F78-3867-DACB-1D5B-3BBB1C0E49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biLevel thresh="75000"/>
                  <a:alphaModFix amt="85000"/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10000" r="90000">
                              <a14:foregroundMark x1="29556" y1="48000" x2="29556" y2="48000"/>
                              <a14:foregroundMark x1="31111" y1="56444" x2="31111" y2="56444"/>
                              <a14:foregroundMark x1="41111" y1="42444" x2="41111" y2="42444"/>
                              <a14:foregroundMark x1="55778" y1="27778" x2="55778" y2="27778"/>
                              <a14:foregroundMark x1="65556" y1="32444" x2="65556" y2="32444"/>
                              <a14:foregroundMark x1="70667" y1="55333" x2="70667" y2="5533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333" t="21700" r="15778" b="37561"/>
                <a:stretch/>
              </p:blipFill>
              <p:spPr bwMode="auto">
                <a:xfrm>
                  <a:off x="4368495" y="3990540"/>
                  <a:ext cx="3041371" cy="24288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710" name="Picture 14" descr="Fence Icon | IconExperience - Professional Icons » O-Collection">
                  <a:extLst>
                    <a:ext uri="{FF2B5EF4-FFF2-40B4-BE49-F238E27FC236}">
                      <a16:creationId xmlns:a16="http://schemas.microsoft.com/office/drawing/2014/main" id="{8139A647-8B04-1114-CBA8-D7A2E4538B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4063"/>
                <a:stretch/>
              </p:blipFill>
              <p:spPr bwMode="auto">
                <a:xfrm>
                  <a:off x="4706378" y="2634459"/>
                  <a:ext cx="2230857" cy="136604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712" name="Picture 16" descr="home appliances icon vector illustration . 6689869 Vector Art at Vecteezy">
                  <a:extLst>
                    <a:ext uri="{FF2B5EF4-FFF2-40B4-BE49-F238E27FC236}">
                      <a16:creationId xmlns:a16="http://schemas.microsoft.com/office/drawing/2014/main" id="{52C0BD34-AA47-EEF7-EE19-86920B1C5D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alphaModFix amt="85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2042"/>
                <a:stretch/>
              </p:blipFill>
              <p:spPr bwMode="auto">
                <a:xfrm>
                  <a:off x="785704" y="3278240"/>
                  <a:ext cx="3571189" cy="314117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714" name="Picture 18" descr="Sofa Couch Icon Vector Template Illustration Design Stock Illustration -  Download Image Now - iStock">
                  <a:extLst>
                    <a:ext uri="{FF2B5EF4-FFF2-40B4-BE49-F238E27FC236}">
                      <a16:creationId xmlns:a16="http://schemas.microsoft.com/office/drawing/2014/main" id="{AF3D1009-4556-8F62-0960-00DE81B71E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474" t="29902" r="10560" b="29531"/>
                <a:stretch/>
              </p:blipFill>
              <p:spPr bwMode="auto">
                <a:xfrm>
                  <a:off x="4677426" y="1773691"/>
                  <a:ext cx="2368831" cy="121692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700" name="Picture 4" descr="curtains Icon - Free PNG &amp; SVG 280887 - Noun Project">
                  <a:extLst>
                    <a:ext uri="{FF2B5EF4-FFF2-40B4-BE49-F238E27FC236}">
                      <a16:creationId xmlns:a16="http://schemas.microsoft.com/office/drawing/2014/main" id="{2D514A0D-C94B-7568-E371-EC738250BE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79147" y="1609725"/>
                  <a:ext cx="2586495" cy="19977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0F2C180-AA95-8F27-D1FB-9E42499CE14E}"/>
                  </a:ext>
                </a:extLst>
              </p:cNvPr>
              <p:cNvSpPr/>
              <p:nvPr/>
            </p:nvSpPr>
            <p:spPr>
              <a:xfrm>
                <a:off x="199912" y="1609725"/>
                <a:ext cx="7105349" cy="5066811"/>
              </a:xfrm>
              <a:prstGeom prst="roundRect">
                <a:avLst/>
              </a:prstGeom>
              <a:noFill/>
              <a:ln w="76200">
                <a:solidFill>
                  <a:srgbClr val="7A242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257B05CF-58A4-7EC0-1B9E-6767B2258339}"/>
                </a:ext>
              </a:extLst>
            </p:cNvPr>
            <p:cNvSpPr txBox="1">
              <a:spLocks/>
            </p:cNvSpPr>
            <p:nvPr/>
          </p:nvSpPr>
          <p:spPr>
            <a:xfrm>
              <a:off x="8099257" y="2303692"/>
              <a:ext cx="3882352" cy="795302"/>
            </a:xfrm>
            <a:prstGeom prst="rect">
              <a:avLst/>
            </a:prstGeom>
            <a:solidFill>
              <a:srgbClr val="A3CCAE"/>
            </a:solidFill>
          </p:spPr>
          <p:txBody>
            <a:bodyPr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b="1" dirty="0">
                  <a:latin typeface="Arial Narrow" panose="020B0606020202030204" pitchFamily="34" charset="0"/>
                </a:rPr>
                <a:t>        Non-QREs: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98862A-0E16-F3E2-5B1E-CFBB275088BB}"/>
              </a:ext>
            </a:extLst>
          </p:cNvPr>
          <p:cNvGrpSpPr/>
          <p:nvPr/>
        </p:nvGrpSpPr>
        <p:grpSpPr>
          <a:xfrm>
            <a:off x="7227644" y="1890736"/>
            <a:ext cx="2905125" cy="1571625"/>
            <a:chOff x="11999673" y="1486090"/>
            <a:chExt cx="2905125" cy="157162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6EFBECF-E8B2-A6F3-4777-829E3E74755C}"/>
                </a:ext>
              </a:extLst>
            </p:cNvPr>
            <p:cNvSpPr/>
            <p:nvPr/>
          </p:nvSpPr>
          <p:spPr>
            <a:xfrm>
              <a:off x="12929126" y="1843146"/>
              <a:ext cx="1025185" cy="903602"/>
            </a:xfrm>
            <a:prstGeom prst="ellipse">
              <a:avLst/>
            </a:prstGeom>
            <a:solidFill>
              <a:srgbClr val="ECB04E">
                <a:alpha val="41176"/>
              </a:srgbClr>
            </a:solidFill>
            <a:ln w="57150"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4" descr="Red X Mark Icon - Red X Icon Png, Transparent Png - vhv">
              <a:extLst>
                <a:ext uri="{FF2B5EF4-FFF2-40B4-BE49-F238E27FC236}">
                  <a16:creationId xmlns:a16="http://schemas.microsoft.com/office/drawing/2014/main" id="{D785BD97-181F-E443-9BF3-F7D1AA24E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9673" y="1486090"/>
              <a:ext cx="2905125" cy="157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83633D3-242D-800E-EFE4-1F1751D5B272}"/>
              </a:ext>
            </a:extLst>
          </p:cNvPr>
          <p:cNvGrpSpPr/>
          <p:nvPr/>
        </p:nvGrpSpPr>
        <p:grpSpPr>
          <a:xfrm>
            <a:off x="9440589" y="-517513"/>
            <a:ext cx="2905125" cy="2990058"/>
            <a:chOff x="-3349165" y="-287063"/>
            <a:chExt cx="3131178" cy="30344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EFA40B-21B9-51FB-012D-1CD7A67A2A3C}"/>
                </a:ext>
              </a:extLst>
            </p:cNvPr>
            <p:cNvSpPr/>
            <p:nvPr/>
          </p:nvSpPr>
          <p:spPr>
            <a:xfrm>
              <a:off x="-2912287" y="289342"/>
              <a:ext cx="2257425" cy="1513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400A07-06A9-0386-2598-C38B5A968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308" y1="18571" x2="27308" y2="18571"/>
                          <a14:foregroundMark x1="38462" y1="21429" x2="38462" y2="21429"/>
                          <a14:foregroundMark x1="28846" y1="46429" x2="28846" y2="46429"/>
                          <a14:foregroundMark x1="29615" y1="46786" x2="29615" y2="46786"/>
                          <a14:foregroundMark x1="27308" y1="48571" x2="27308" y2="48571"/>
                          <a14:foregroundMark x1="28846" y1="47500" x2="28846" y2="47500"/>
                          <a14:foregroundMark x1="27692" y1="41429" x2="67477" y2="47058"/>
                          <a14:foregroundMark x1="71889" y1="67500" x2="72024" y2="68222"/>
                          <a14:foregroundMark x1="71822" y1="67143" x2="71889" y2="67500"/>
                          <a14:foregroundMark x1="71755" y1="66786" x2="71822" y2="67143"/>
                          <a14:foregroundMark x1="69593" y1="55237" x2="71755" y2="66786"/>
                          <a14:foregroundMark x1="69340" y1="53890" x2="69510" y2="54796"/>
                          <a14:foregroundMark x1="68804" y1="51030" x2="68887" y2="51471"/>
                          <a14:foregroundMark x1="67878" y1="72312" x2="64542" y2="72676"/>
                          <a14:foregroundMark x1="40000" y1="66293" x2="40000" y2="36429"/>
                          <a14:foregroundMark x1="40000" y1="36429" x2="56538" y2="16429"/>
                          <a14:foregroundMark x1="56538" y1="16429" x2="66538" y2="18571"/>
                          <a14:foregroundMark x1="62860" y1="50714" x2="65861" y2="49663"/>
                          <a14:foregroundMark x1="57759" y1="52500" x2="62860" y2="50714"/>
                          <a14:foregroundMark x1="54958" y1="53481" x2="55720" y2="53214"/>
                          <a14:foregroundMark x1="46538" y1="56429" x2="51177" y2="54805"/>
                          <a14:foregroundMark x1="75280" y1="67500" x2="75769" y2="69286"/>
                          <a14:foregroundMark x1="75182" y1="67143" x2="75280" y2="67500"/>
                          <a14:foregroundMark x1="75084" y1="66786" x2="75182" y2="67143"/>
                          <a14:foregroundMark x1="72624" y1="57801" x2="74892" y2="66086"/>
                          <a14:foregroundMark x1="71564" y1="53929" x2="72075" y2="55797"/>
                          <a14:foregroundMark x1="71358" y1="53177" x2="71564" y2="53929"/>
                          <a14:foregroundMark x1="70210" y1="48980" x2="70320" y2="49381"/>
                          <a14:foregroundMark x1="67797" y1="76493" x2="64169" y2="79774"/>
                          <a14:foregroundMark x1="69616" y1="74848" x2="68556" y2="75807"/>
                          <a14:foregroundMark x1="75769" y1="69286" x2="73985" y2="70899"/>
                          <a14:foregroundMark x1="35929" y1="80181" x2="22308" y2="78929"/>
                          <a14:foregroundMark x1="26204" y1="67740" x2="38846" y2="31429"/>
                          <a14:foregroundMark x1="22308" y1="78929" x2="24731" y2="71969"/>
                          <a14:foregroundMark x1="38846" y1="31429" x2="61923" y2="21429"/>
                          <a14:foregroundMark x1="61923" y1="21429" x2="65000" y2="26071"/>
                          <a14:foregroundMark x1="36538" y1="25000" x2="36538" y2="25000"/>
                          <a14:foregroundMark x1="71538" y1="49286" x2="75000" y2="44286"/>
                          <a14:foregroundMark x1="69231" y1="54286" x2="69231" y2="54286"/>
                          <a14:foregroundMark x1="65769" y1="48929" x2="66154" y2="43214"/>
                          <a14:foregroundMark x1="64615" y1="48929" x2="66538" y2="49643"/>
                          <a14:foregroundMark x1="70385" y1="48214" x2="70769" y2="50357"/>
                          <a14:foregroundMark x1="50769" y1="54286" x2="55769" y2="55000"/>
                          <a14:foregroundMark x1="68077" y1="70000" x2="68077" y2="70000"/>
                          <a14:foregroundMark x1="25385" y1="66071" x2="29615" y2="67500"/>
                          <a14:foregroundMark x1="69231" y1="53571" x2="68077" y2="48214"/>
                          <a14:foregroundMark x1="67692" y1="48214" x2="67692" y2="48214"/>
                          <a14:foregroundMark x1="68462" y1="48929" x2="68462" y2="48929"/>
                          <a14:foregroundMark x1="68846" y1="47857" x2="68846" y2="47500"/>
                          <a14:foregroundMark x1="68846" y1="47500" x2="68846" y2="47500"/>
                          <a14:foregroundMark x1="68462" y1="47857" x2="68077" y2="48571"/>
                          <a14:foregroundMark x1="67692" y1="48571" x2="67692" y2="48571"/>
                          <a14:foregroundMark x1="48462" y1="55000" x2="48846" y2="55357"/>
                          <a14:foregroundMark x1="48846" y1="55357" x2="48846" y2="55357"/>
                          <a14:foregroundMark x1="50385" y1="50357" x2="50385" y2="50357"/>
                          <a14:foregroundMark x1="50385" y1="50714" x2="50385" y2="50714"/>
                          <a14:foregroundMark x1="47692" y1="49286" x2="47692" y2="49286"/>
                          <a14:foregroundMark x1="47692" y1="49286" x2="47692" y2="49286"/>
                          <a14:foregroundMark x1="47692" y1="49643" x2="47692" y2="49643"/>
                          <a14:foregroundMark x1="69231" y1="52500" x2="69231" y2="52500"/>
                          <a14:foregroundMark x1="69231" y1="52500" x2="69231" y2="52500"/>
                          <a14:foregroundMark x1="69231" y1="52857" x2="69231" y2="52857"/>
                          <a14:foregroundMark x1="70000" y1="52857" x2="70385" y2="53571"/>
                          <a14:foregroundMark x1="70000" y1="53929" x2="70000" y2="53929"/>
                          <a14:foregroundMark x1="70000" y1="53929" x2="69615" y2="53929"/>
                          <a14:foregroundMark x1="69231" y1="53929" x2="68462" y2="53571"/>
                          <a14:foregroundMark x1="68462" y1="53571" x2="68462" y2="53571"/>
                          <a14:foregroundMark x1="68077" y1="53571" x2="67308" y2="53571"/>
                          <a14:foregroundMark x1="66538" y1="53571" x2="66538" y2="53571"/>
                          <a14:foregroundMark x1="66538" y1="53214" x2="66538" y2="52857"/>
                          <a14:foregroundMark x1="68462" y1="52143" x2="68462" y2="52143"/>
                          <a14:foregroundMark x1="68846" y1="52143" x2="68846" y2="52143"/>
                          <a14:foregroundMark x1="68846" y1="52500" x2="68846" y2="52500"/>
                          <a14:foregroundMark x1="68462" y1="53214" x2="68462" y2="53214"/>
                          <a14:foregroundMark x1="68462" y1="53214" x2="68846" y2="52857"/>
                          <a14:foregroundMark x1="70000" y1="52500" x2="74231" y2="52143"/>
                          <a14:foregroundMark x1="73462" y1="52500" x2="72692" y2="52500"/>
                          <a14:foregroundMark x1="72308" y1="52500" x2="73077" y2="52500"/>
                          <a14:foregroundMark x1="73462" y1="52857" x2="74615" y2="53214"/>
                          <a14:foregroundMark x1="76154" y1="52857" x2="76154" y2="52857"/>
                          <a14:foregroundMark x1="76154" y1="52857" x2="76154" y2="52857"/>
                          <a14:foregroundMark x1="76154" y1="52857" x2="76154" y2="52857"/>
                          <a14:foregroundMark x1="76154" y1="53214" x2="76538" y2="53929"/>
                          <a14:foregroundMark x1="76538" y1="54643" x2="75769" y2="54643"/>
                          <a14:foregroundMark x1="72308" y1="67143" x2="72308" y2="67143"/>
                          <a14:foregroundMark x1="72308" y1="65714" x2="72308" y2="65714"/>
                          <a14:foregroundMark x1="72692" y1="66071" x2="72692" y2="66071"/>
                          <a14:backgroundMark x1="71154" y1="72857" x2="71154" y2="72857"/>
                          <a14:backgroundMark x1="70000" y1="67143" x2="70000" y2="67143"/>
                          <a14:backgroundMark x1="72692" y1="67500" x2="72692" y2="67500"/>
                          <a14:backgroundMark x1="72308" y1="66786" x2="72308" y2="66786"/>
                          <a14:backgroundMark x1="71538" y1="67500" x2="71538" y2="67500"/>
                          <a14:backgroundMark x1="71538" y1="66786" x2="71538" y2="66786"/>
                          <a14:backgroundMark x1="70000" y1="70714" x2="71538" y2="71071"/>
                          <a14:backgroundMark x1="72692" y1="71786" x2="72692" y2="71786"/>
                          <a14:backgroundMark x1="70769" y1="73214" x2="70769" y2="73214"/>
                          <a14:backgroundMark x1="70000" y1="73571" x2="70000" y2="73571"/>
                          <a14:backgroundMark x1="70000" y1="72143" x2="70000" y2="72143"/>
                          <a14:backgroundMark x1="70000" y1="72143" x2="70000" y2="72500"/>
                          <a14:backgroundMark x1="69231" y1="73929" x2="69231" y2="73929"/>
                          <a14:backgroundMark x1="68846" y1="75000" x2="69231" y2="72500"/>
                          <a14:backgroundMark x1="68852" y1="53214" x2="69172" y2="53214"/>
                          <a14:backgroundMark x1="67832" y1="53214" x2="68273" y2="53214"/>
                          <a14:backgroundMark x1="75559" y1="53214" x2="75769" y2="53214"/>
                          <a14:backgroundMark x1="74616" y1="53214" x2="74790" y2="53214"/>
                          <a14:backgroundMark x1="73077" y1="70357" x2="71923" y2="71786"/>
                          <a14:backgroundMark x1="73846" y1="74286" x2="69231" y2="74286"/>
                          <a14:backgroundMark x1="68923" y1="53214" x2="68962" y2="53304"/>
                          <a14:backgroundMark x1="68807" y1="52943" x2="68923" y2="53214"/>
                          <a14:backgroundMark x1="68616" y1="52500" x2="68700" y2="52694"/>
                          <a14:backgroundMark x1="45769" y1="74286" x2="48077" y2="78571"/>
                          <a14:backgroundMark x1="46154" y1="81429" x2="56154" y2="83214"/>
                          <a14:backgroundMark x1="53462" y1="69643" x2="53462" y2="69643"/>
                          <a14:backgroundMark x1="53846" y1="69286" x2="53846" y2="69286"/>
                          <a14:backgroundMark x1="48846" y1="68571" x2="48846" y2="68571"/>
                          <a14:backgroundMark x1="48462" y1="68571" x2="47692" y2="68571"/>
                          <a14:backgroundMark x1="45000" y1="73214" x2="45000" y2="73214"/>
                          <a14:backgroundMark x1="44615" y1="77500" x2="44615" y2="77500"/>
                          <a14:backgroundMark x1="44615" y1="78214" x2="44615" y2="78214"/>
                          <a14:backgroundMark x1="44615" y1="79643" x2="44615" y2="79643"/>
                          <a14:backgroundMark x1="47308" y1="80000" x2="47308" y2="80000"/>
                          <a14:backgroundMark x1="48846" y1="81071" x2="49231" y2="81071"/>
                          <a14:backgroundMark x1="50385" y1="81071" x2="50385" y2="81071"/>
                          <a14:backgroundMark x1="51923" y1="80357" x2="53846" y2="80000"/>
                          <a14:backgroundMark x1="54231" y1="80000" x2="54615" y2="79643"/>
                          <a14:backgroundMark x1="56154" y1="78571" x2="56154" y2="78571"/>
                          <a14:backgroundMark x1="56538" y1="78214" x2="56538" y2="78214"/>
                          <a14:backgroundMark x1="56923" y1="76786" x2="56923" y2="75357"/>
                          <a14:backgroundMark x1="57308" y1="73929" x2="57308" y2="73214"/>
                          <a14:backgroundMark x1="57308" y1="72500" x2="56538" y2="71429"/>
                          <a14:backgroundMark x1="56538" y1="69643" x2="45769" y2="74643"/>
                          <a14:backgroundMark x1="45000" y1="68929" x2="45000" y2="68929"/>
                          <a14:backgroundMark x1="45769" y1="67500" x2="41538" y2="84643"/>
                          <a14:backgroundMark x1="58077" y1="71071" x2="57308" y2="857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800000">
              <a:off x="-3349165" y="-287063"/>
              <a:ext cx="3131178" cy="3034463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E98225A-A275-0526-DF31-035A4498A770}"/>
              </a:ext>
            </a:extLst>
          </p:cNvPr>
          <p:cNvSpPr/>
          <p:nvPr/>
        </p:nvSpPr>
        <p:spPr>
          <a:xfrm>
            <a:off x="4790590" y="2734298"/>
            <a:ext cx="90674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 cmpd="sng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219555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576966-0751-544A-A7F5-4F574030C282}"/>
              </a:ext>
            </a:extLst>
          </p:cNvPr>
          <p:cNvSpPr/>
          <p:nvPr/>
        </p:nvSpPr>
        <p:spPr>
          <a:xfrm>
            <a:off x="6450170" y="0"/>
            <a:ext cx="5741830" cy="6858000"/>
          </a:xfrm>
          <a:prstGeom prst="rect">
            <a:avLst/>
          </a:prstGeom>
          <a:solidFill>
            <a:srgbClr val="A3B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6813BE-6937-574C-7B8E-EF4450E8028E}"/>
              </a:ext>
            </a:extLst>
          </p:cNvPr>
          <p:cNvSpPr/>
          <p:nvPr/>
        </p:nvSpPr>
        <p:spPr>
          <a:xfrm>
            <a:off x="-3254" y="0"/>
            <a:ext cx="6049585" cy="6858000"/>
          </a:xfrm>
          <a:prstGeom prst="rect">
            <a:avLst/>
          </a:prstGeom>
          <a:solidFill>
            <a:srgbClr val="C56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655D4E-FA5A-13DC-03C5-703A74136194}"/>
              </a:ext>
            </a:extLst>
          </p:cNvPr>
          <p:cNvGrpSpPr/>
          <p:nvPr/>
        </p:nvGrpSpPr>
        <p:grpSpPr>
          <a:xfrm>
            <a:off x="-252314" y="2352782"/>
            <a:ext cx="12294456" cy="5137068"/>
            <a:chOff x="614891" y="1113263"/>
            <a:chExt cx="10602553" cy="5421275"/>
          </a:xfrm>
        </p:grpSpPr>
        <p:pic>
          <p:nvPicPr>
            <p:cNvPr id="4098" name="Picture 2" descr="IRS Logo, symbol, meaning, history, PNG, brand">
              <a:extLst>
                <a:ext uri="{FF2B5EF4-FFF2-40B4-BE49-F238E27FC236}">
                  <a16:creationId xmlns:a16="http://schemas.microsoft.com/office/drawing/2014/main" id="{328A0CB8-0F99-35D0-0FF1-7B756D5965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32"/>
            <a:stretch/>
          </p:blipFill>
          <p:spPr bwMode="auto">
            <a:xfrm>
              <a:off x="6609797" y="2623565"/>
              <a:ext cx="2551348" cy="391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Welcome - Department of Revenue">
              <a:extLst>
                <a:ext uri="{FF2B5EF4-FFF2-40B4-BE49-F238E27FC236}">
                  <a16:creationId xmlns:a16="http://schemas.microsoft.com/office/drawing/2014/main" id="{70312982-C48F-15CB-9590-2F0F80094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238" y="3280885"/>
              <a:ext cx="2248950" cy="2437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28208FF-62B8-3242-F404-D0B4A63C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4220" y="1113263"/>
              <a:ext cx="2693224" cy="4000909"/>
            </a:xfrm>
            <a:prstGeom prst="rect">
              <a:avLst/>
            </a:prstGeom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5B8C944A-0FD3-A877-878C-8FCF95E0C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368" b="87892" l="12413" r="89211">
                          <a14:foregroundMark x1="35383" y1="24215" x2="35383" y2="24215"/>
                          <a14:foregroundMark x1="34339" y1="23318" x2="34339" y2="23318"/>
                          <a14:foregroundMark x1="33295" y1="22422" x2="37007" y2="33408"/>
                          <a14:foregroundMark x1="30742" y1="20628" x2="22854" y2="39910"/>
                          <a14:foregroundMark x1="23202" y1="19955" x2="31439" y2="39462"/>
                          <a14:foregroundMark x1="31439" y1="42377" x2="32947" y2="60314"/>
                          <a14:foregroundMark x1="32947" y1="60314" x2="33183" y2="60801"/>
                          <a14:foregroundMark x1="38787" y1="64123" x2="41067" y2="43274"/>
                          <a14:foregroundMark x1="38345" y1="68161" x2="38450" y2="67197"/>
                          <a14:foregroundMark x1="38051" y1="70852" x2="38345" y2="68161"/>
                          <a14:foregroundMark x1="41067" y1="43274" x2="41067" y2="40807"/>
                          <a14:foregroundMark x1="74826" y1="60314" x2="75174" y2="67489"/>
                          <a14:foregroundMark x1="37123" y1="69283" x2="37123" y2="69283"/>
                          <a14:foregroundMark x1="38399" y1="67937" x2="38399" y2="67937"/>
                          <a14:foregroundMark x1="38167" y1="69058" x2="38399" y2="69058"/>
                          <a14:foregroundMark x1="38515" y1="67265" x2="38631" y2="68834"/>
                          <a14:foregroundMark x1="26798" y1="23318" x2="17633" y2="38117"/>
                          <a14:foregroundMark x1="17633" y1="38117" x2="16241" y2="54484"/>
                          <a14:foregroundMark x1="16241" y1="54484" x2="33643" y2="70404"/>
                          <a14:foregroundMark x1="33643" y1="70404" x2="35267" y2="50673"/>
                          <a14:foregroundMark x1="35267" y1="50673" x2="33179" y2="34978"/>
                          <a14:foregroundMark x1="33179" y1="34978" x2="26218" y2="55381"/>
                          <a14:foregroundMark x1="26218" y1="55381" x2="25986" y2="69955"/>
                          <a14:foregroundMark x1="35847" y1="65919" x2="35383" y2="40807"/>
                          <a14:foregroundMark x1="35383" y1="40807" x2="29466" y2="21973"/>
                          <a14:foregroundMark x1="29466" y1="21973" x2="34223" y2="36771"/>
                          <a14:foregroundMark x1="34223" y1="36771" x2="37123" y2="58520"/>
                          <a14:foregroundMark x1="37123" y1="58520" x2="34223" y2="59193"/>
                          <a14:foregroundMark x1="36891" y1="64574" x2="30394" y2="27578"/>
                          <a14:foregroundMark x1="30394" y1="27578" x2="35615" y2="64126"/>
                          <a14:foregroundMark x1="35615" y1="64126" x2="38051" y2="60987"/>
                          <a14:foregroundMark x1="36543" y1="68161" x2="36543" y2="68161"/>
                          <a14:foregroundMark x1="37007" y1="67489" x2="37007" y2="67489"/>
                          <a14:foregroundMark x1="37007" y1="67489" x2="37703" y2="64574"/>
                          <a14:foregroundMark x1="37471" y1="65919" x2="34107" y2="65919"/>
                          <a14:foregroundMark x1="37819" y1="65022" x2="37819" y2="65919"/>
                          <a14:foregroundMark x1="38515" y1="67040" x2="38515" y2="67040"/>
                          <a14:foregroundMark x1="38051" y1="65022" x2="38167" y2="67040"/>
                          <a14:foregroundMark x1="38167" y1="67040" x2="38167" y2="67040"/>
                          <a14:foregroundMark x1="38167" y1="66368" x2="38167" y2="66368"/>
                          <a14:foregroundMark x1="38283" y1="67265" x2="38283" y2="67265"/>
                          <a14:foregroundMark x1="38167" y1="67265" x2="38167" y2="67265"/>
                          <a14:foregroundMark x1="38167" y1="67040" x2="38167" y2="67040"/>
                          <a14:foregroundMark x1="38167" y1="66368" x2="38167" y2="66368"/>
                          <a14:foregroundMark x1="38167" y1="66368" x2="38167" y2="66368"/>
                          <a14:foregroundMark x1="27610" y1="21076" x2="27146" y2="21749"/>
                          <a14:foregroundMark x1="25986" y1="22870" x2="25986" y2="22870"/>
                          <a14:foregroundMark x1="27146" y1="22646" x2="27842" y2="22197"/>
                          <a14:foregroundMark x1="27494" y1="22646" x2="27494" y2="22646"/>
                          <a14:backgroundMark x1="12065" y1="79148" x2="13457" y2="81839"/>
                          <a14:backgroundMark x1="38051" y1="25785" x2="38051" y2="25785"/>
                          <a14:backgroundMark x1="39791" y1="31614" x2="39791" y2="31614"/>
                          <a14:backgroundMark x1="42227" y1="35650" x2="42227" y2="356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3" t="7540" r="1340" b="3066"/>
            <a:stretch/>
          </p:blipFill>
          <p:spPr bwMode="auto">
            <a:xfrm>
              <a:off x="614891" y="1216493"/>
              <a:ext cx="5780121" cy="3111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806200-2EBF-BF05-D16D-8E400F7EB518}"/>
              </a:ext>
            </a:extLst>
          </p:cNvPr>
          <p:cNvSpPr txBox="1">
            <a:spLocks/>
          </p:cNvSpPr>
          <p:nvPr/>
        </p:nvSpPr>
        <p:spPr>
          <a:xfrm>
            <a:off x="0" y="258191"/>
            <a:ext cx="12192000" cy="1626478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5800" b="1" u="sng" dirty="0">
                <a:latin typeface="Arial Narrow" panose="020B0606020202030204" pitchFamily="34" charset="0"/>
              </a:rPr>
              <a:t>Tax Credit Percentages (20%, 30%, or 40%)</a:t>
            </a:r>
          </a:p>
          <a:p>
            <a:pPr algn="ctr"/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are based on Property Category &amp; Program: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11D3D9-03C4-D1C8-B6B1-47FFDDBF6AB4}"/>
              </a:ext>
            </a:extLst>
          </p:cNvPr>
          <p:cNvSpPr txBox="1"/>
          <p:nvPr/>
        </p:nvSpPr>
        <p:spPr>
          <a:xfrm>
            <a:off x="0" y="1853847"/>
            <a:ext cx="604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5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State Tax Credit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E6E5B8-7C1B-CFB1-1B66-A15FC322344B}"/>
              </a:ext>
            </a:extLst>
          </p:cNvPr>
          <p:cNvSpPr txBox="1"/>
          <p:nvPr/>
        </p:nvSpPr>
        <p:spPr>
          <a:xfrm>
            <a:off x="6554913" y="1853847"/>
            <a:ext cx="56370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5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Federal </a:t>
            </a:r>
          </a:p>
          <a:p>
            <a:r>
              <a:rPr lang="en-US" altLang="en-US" sz="5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Tax </a:t>
            </a:r>
          </a:p>
          <a:p>
            <a:r>
              <a:rPr lang="en-US" altLang="en-US" sz="54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Credit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32C179-3C13-B126-ED91-033B8A1C906C}"/>
              </a:ext>
            </a:extLst>
          </p:cNvPr>
          <p:cNvSpPr/>
          <p:nvPr/>
        </p:nvSpPr>
        <p:spPr>
          <a:xfrm>
            <a:off x="0" y="4728937"/>
            <a:ext cx="282114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We accept &amp; review both program’s applications </a:t>
            </a:r>
          </a:p>
        </p:txBody>
      </p:sp>
    </p:spTree>
    <p:extLst>
      <p:ext uri="{BB962C8B-B14F-4D97-AF65-F5344CB8AC3E}">
        <p14:creationId xmlns:p14="http://schemas.microsoft.com/office/powerpoint/2010/main" val="787193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D6B29A50-DDCB-06C8-ED6E-1B209A9A6E7E}"/>
              </a:ext>
            </a:extLst>
          </p:cNvPr>
          <p:cNvSpPr txBox="1">
            <a:spLocks/>
          </p:cNvSpPr>
          <p:nvPr/>
        </p:nvSpPr>
        <p:spPr>
          <a:xfrm>
            <a:off x="6197600" y="1102908"/>
            <a:ext cx="5994400" cy="42439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latin typeface="Arial Narrow" panose="020B0606020202030204" pitchFamily="34" charset="0"/>
              </a:rPr>
              <a:t>Federal Credit:</a:t>
            </a:r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B5EF15B-8815-72F2-B701-EF46214B4A02}"/>
              </a:ext>
            </a:extLst>
          </p:cNvPr>
          <p:cNvSpPr txBox="1">
            <a:spLocks/>
          </p:cNvSpPr>
          <p:nvPr/>
        </p:nvSpPr>
        <p:spPr>
          <a:xfrm>
            <a:off x="0" y="1102908"/>
            <a:ext cx="5994400" cy="425505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spc="300" dirty="0">
                <a:latin typeface="Arial Narrow" panose="020B0606020202030204" pitchFamily="34" charset="0"/>
              </a:rPr>
              <a:t>State Credit:</a:t>
            </a:r>
            <a:endParaRPr lang="en-US" spc="300" dirty="0"/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B5BF116C-A207-7092-1B2A-1D279265B226}"/>
              </a:ext>
            </a:extLst>
          </p:cNvPr>
          <p:cNvSpPr txBox="1">
            <a:spLocks/>
          </p:cNvSpPr>
          <p:nvPr/>
        </p:nvSpPr>
        <p:spPr>
          <a:xfrm>
            <a:off x="0" y="1854100"/>
            <a:ext cx="5994400" cy="637138"/>
          </a:xfrm>
          <a:prstGeom prst="rect">
            <a:avLst/>
          </a:prstGeom>
          <a:solidFill>
            <a:srgbClr val="7A2425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 </a:t>
            </a: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All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structure types!</a:t>
            </a:r>
            <a:endParaRPr lang="en-US" sz="4000" dirty="0">
              <a:solidFill>
                <a:srgbClr val="ECB04E"/>
              </a:solidFill>
            </a:endParaRP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BDAD93B2-BC5C-AA20-0D2A-4C1242D2D1D1}"/>
              </a:ext>
            </a:extLst>
          </p:cNvPr>
          <p:cNvSpPr txBox="1">
            <a:spLocks/>
          </p:cNvSpPr>
          <p:nvPr/>
        </p:nvSpPr>
        <p:spPr>
          <a:xfrm>
            <a:off x="0" y="2770743"/>
            <a:ext cx="5994400" cy="637138"/>
          </a:xfrm>
          <a:prstGeom prst="rect">
            <a:avLst/>
          </a:prstGeom>
          <a:solidFill>
            <a:srgbClr val="7A2425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 </a:t>
            </a: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All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use types!</a:t>
            </a:r>
            <a:endParaRPr lang="en-US" sz="4000" dirty="0">
              <a:solidFill>
                <a:srgbClr val="ECB04E"/>
              </a:solidFill>
            </a:endParaRP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56CB70B7-DAAF-5EBF-B477-742765CAD567}"/>
              </a:ext>
            </a:extLst>
          </p:cNvPr>
          <p:cNvSpPr txBox="1">
            <a:spLocks/>
          </p:cNvSpPr>
          <p:nvPr/>
        </p:nvSpPr>
        <p:spPr>
          <a:xfrm>
            <a:off x="0" y="3650137"/>
            <a:ext cx="5994400" cy="637138"/>
          </a:xfrm>
          <a:prstGeom prst="rect">
            <a:avLst/>
          </a:prstGeom>
          <a:solidFill>
            <a:srgbClr val="7A2425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 </a:t>
            </a:r>
            <a:r>
              <a:rPr lang="en-US" sz="4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24-Month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project timeline</a:t>
            </a:r>
            <a:endParaRPr lang="en-US" sz="4000" dirty="0">
              <a:solidFill>
                <a:srgbClr val="ECB04E"/>
              </a:solidFill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99F988C3-EB67-F768-F6DE-13D3CA324202}"/>
              </a:ext>
            </a:extLst>
          </p:cNvPr>
          <p:cNvSpPr txBox="1">
            <a:spLocks/>
          </p:cNvSpPr>
          <p:nvPr/>
        </p:nvSpPr>
        <p:spPr>
          <a:xfrm>
            <a:off x="6197602" y="1863330"/>
            <a:ext cx="5994398" cy="6371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Buildings ONLY 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. . . 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922EF9E-08D9-F27C-64C1-E10882779B1C}"/>
              </a:ext>
            </a:extLst>
          </p:cNvPr>
          <p:cNvSpPr txBox="1">
            <a:spLocks/>
          </p:cNvSpPr>
          <p:nvPr/>
        </p:nvSpPr>
        <p:spPr>
          <a:xfrm>
            <a:off x="6197602" y="2779973"/>
            <a:ext cx="5994398" cy="6371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Income-Producing ONLY 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. .  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61965578-2AED-1308-671D-1686C781300D}"/>
              </a:ext>
            </a:extLst>
          </p:cNvPr>
          <p:cNvSpPr txBox="1">
            <a:spLocks/>
          </p:cNvSpPr>
          <p:nvPr/>
        </p:nvSpPr>
        <p:spPr>
          <a:xfrm>
            <a:off x="6197602" y="3659367"/>
            <a:ext cx="5994397" cy="6371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Phasing option  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.   ..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39BF2476-8180-82C8-1325-0BDFDD20C446}"/>
              </a:ext>
            </a:extLst>
          </p:cNvPr>
          <p:cNvSpPr txBox="1">
            <a:spLocks/>
          </p:cNvSpPr>
          <p:nvPr/>
        </p:nvSpPr>
        <p:spPr>
          <a:xfrm>
            <a:off x="6197602" y="4586424"/>
            <a:ext cx="5994397" cy="63713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Flat 20% Credit  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.  . 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Picture 4" descr="Different Sheets Showing Paperwork Concept — Stock Vector">
            <a:extLst>
              <a:ext uri="{FF2B5EF4-FFF2-40B4-BE49-F238E27FC236}">
                <a16:creationId xmlns:a16="http://schemas.microsoft.com/office/drawing/2014/main" id="{A3D0F422-D6B1-F24A-C91A-6CCB80A39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592" y1="27765" x2="20592" y2="27765"/>
                        <a14:foregroundMark x1="19539" y1="26294" x2="19539" y2="26294"/>
                        <a14:foregroundMark x1="20197" y1="17941" x2="29474" y2="17059"/>
                        <a14:foregroundMark x1="29474" y1="17059" x2="34079" y2="17235"/>
                        <a14:foregroundMark x1="34474" y1="23529" x2="56579" y2="23471"/>
                        <a14:foregroundMark x1="56579" y1="23471" x2="65329" y2="29647"/>
                        <a14:foregroundMark x1="65329" y1="29647" x2="62829" y2="65647"/>
                        <a14:foregroundMark x1="62829" y1="65647" x2="43355" y2="69529"/>
                        <a14:foregroundMark x1="43355" y1="69529" x2="44013" y2="34235"/>
                        <a14:foregroundMark x1="45658" y1="35000" x2="45658" y2="35000"/>
                        <a14:foregroundMark x1="46513" y1="35765" x2="46513" y2="35765"/>
                        <a14:foregroundMark x1="47105" y1="36647" x2="47105" y2="36647"/>
                        <a14:foregroundMark x1="47500" y1="37235" x2="47961" y2="37765"/>
                        <a14:foregroundMark x1="48355" y1="38353" x2="47763" y2="37588"/>
                        <a14:foregroundMark x1="47500" y1="37412" x2="47500" y2="37412"/>
                        <a14:foregroundMark x1="47500" y1="37412" x2="51645" y2="38882"/>
                        <a14:foregroundMark x1="54145" y1="39235" x2="54145" y2="39235"/>
                        <a14:foregroundMark x1="54342" y1="39059" x2="54342" y2="39059"/>
                        <a14:foregroundMark x1="54145" y1="40176" x2="51908" y2="41824"/>
                        <a14:foregroundMark x1="51053" y1="42765" x2="50395" y2="44059"/>
                        <a14:foregroundMark x1="50197" y1="44647" x2="49605" y2="45353"/>
                        <a14:foregroundMark x1="49408" y1="45353" x2="48750" y2="45353"/>
                        <a14:foregroundMark x1="48158" y1="45353" x2="47303" y2="45765"/>
                        <a14:foregroundMark x1="47303" y1="46294" x2="47303" y2="46294"/>
                        <a14:foregroundMark x1="47500" y1="47059" x2="47500" y2="47059"/>
                        <a14:foregroundMark x1="48158" y1="48882" x2="47961" y2="53176"/>
                        <a14:foregroundMark x1="47961" y1="54471" x2="47961" y2="54471"/>
                        <a14:foregroundMark x1="47961" y1="55176" x2="47961" y2="55176"/>
                        <a14:foregroundMark x1="47961" y1="56647" x2="47961" y2="57588"/>
                        <a14:foregroundMark x1="47763" y1="59235" x2="47763" y2="60941"/>
                        <a14:foregroundMark x1="47500" y1="64647" x2="47303" y2="68176"/>
                        <a14:foregroundMark x1="47303" y1="68882" x2="47303" y2="68882"/>
                        <a14:foregroundMark x1="47303" y1="69235" x2="47303" y2="69235"/>
                        <a14:foregroundMark x1="47303" y1="69059" x2="47303" y2="69059"/>
                        <a14:foregroundMark x1="47303" y1="69059" x2="47961" y2="68353"/>
                        <a14:foregroundMark x1="48750" y1="68353" x2="53553" y2="67059"/>
                        <a14:foregroundMark x1="68882" y1="63529" x2="69868" y2="64235"/>
                        <a14:foregroundMark x1="70132" y1="64471" x2="70329" y2="58353"/>
                        <a14:foregroundMark x1="71974" y1="44235" x2="70921" y2="43353"/>
                        <a14:foregroundMark x1="65987" y1="37235" x2="65987" y2="37235"/>
                        <a14:foregroundMark x1="65987" y1="36647" x2="55000" y2="30176"/>
                        <a14:foregroundMark x1="44408" y1="31118" x2="44013" y2="32235"/>
                        <a14:foregroundMark x1="42961" y1="32765" x2="32434" y2="34059"/>
                        <a14:foregroundMark x1="32434" y1="34059" x2="32434" y2="34059"/>
                        <a14:foregroundMark x1="25789" y1="30765" x2="19803" y2="24471"/>
                        <a14:foregroundMark x1="19803" y1="24471" x2="19803" y2="24471"/>
                        <a14:foregroundMark x1="19803" y1="18529" x2="40461" y2="35765"/>
                        <a14:foregroundMark x1="40461" y1="35765" x2="32632" y2="19235"/>
                        <a14:foregroundMark x1="36974" y1="17588" x2="58289" y2="60353"/>
                        <a14:foregroundMark x1="58289" y1="60353" x2="38224" y2="66471"/>
                        <a14:foregroundMark x1="20789" y1="35353" x2="19803" y2="62765"/>
                        <a14:foregroundMark x1="30526" y1="35941" x2="30987" y2="69647"/>
                        <a14:foregroundMark x1="39474" y1="16647" x2="47632" y2="17118"/>
                        <a14:foregroundMark x1="47632" y1="17118" x2="50658" y2="18353"/>
                        <a14:foregroundMark x1="45461" y1="24647" x2="53947" y2="23706"/>
                        <a14:foregroundMark x1="53947" y1="23706" x2="53947" y2="23706"/>
                        <a14:foregroundMark x1="34079" y1="40765" x2="34079" y2="40765"/>
                        <a14:foregroundMark x1="34474" y1="50000" x2="34474" y2="50000"/>
                        <a14:foregroundMark x1="34276" y1="60765" x2="34276" y2="60765"/>
                        <a14:foregroundMark x1="68224" y1="71824" x2="68224" y2="71824"/>
                        <a14:foregroundMark x1="68618" y1="69647" x2="48947" y2="71647"/>
                        <a14:foregroundMark x1="48947" y1="71647" x2="42961" y2="67765"/>
                        <a14:foregroundMark x1="74013" y1="51118" x2="67105" y2="41235"/>
                        <a14:foregroundMark x1="67105" y1="41235" x2="69934" y2="32882"/>
                        <a14:foregroundMark x1="69934" y1="32882" x2="70921" y2="33176"/>
                        <a14:foregroundMark x1="41316" y1="70353" x2="49737" y2="74118"/>
                        <a14:foregroundMark x1="49737" y1="74118" x2="51053" y2="73882"/>
                        <a14:foregroundMark x1="33750" y1="39882" x2="33750" y2="39882"/>
                        <a14:foregroundMark x1="33553" y1="41765" x2="33553" y2="41765"/>
                        <a14:foregroundMark x1="33947" y1="51176" x2="33947" y2="511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53" t="27118"/>
          <a:stretch/>
        </p:blipFill>
        <p:spPr bwMode="auto">
          <a:xfrm>
            <a:off x="206319" y="1779437"/>
            <a:ext cx="885881" cy="10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ifferent Sheets Showing Paperwork Concept — Stock Vector">
            <a:extLst>
              <a:ext uri="{FF2B5EF4-FFF2-40B4-BE49-F238E27FC236}">
                <a16:creationId xmlns:a16="http://schemas.microsoft.com/office/drawing/2014/main" id="{2EF0F176-5E42-F435-9432-E91657FBA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592" y1="27765" x2="20592" y2="27765"/>
                        <a14:foregroundMark x1="19539" y1="26294" x2="19539" y2="26294"/>
                        <a14:foregroundMark x1="20197" y1="17941" x2="29474" y2="17059"/>
                        <a14:foregroundMark x1="29474" y1="17059" x2="34079" y2="17235"/>
                        <a14:foregroundMark x1="34474" y1="23529" x2="56579" y2="23471"/>
                        <a14:foregroundMark x1="56579" y1="23471" x2="65329" y2="29647"/>
                        <a14:foregroundMark x1="65329" y1="29647" x2="62829" y2="65647"/>
                        <a14:foregroundMark x1="62829" y1="65647" x2="43355" y2="69529"/>
                        <a14:foregroundMark x1="43355" y1="69529" x2="44013" y2="34235"/>
                        <a14:foregroundMark x1="45658" y1="35000" x2="45658" y2="35000"/>
                        <a14:foregroundMark x1="46513" y1="35765" x2="46513" y2="35765"/>
                        <a14:foregroundMark x1="47105" y1="36647" x2="47105" y2="36647"/>
                        <a14:foregroundMark x1="47500" y1="37235" x2="47961" y2="37765"/>
                        <a14:foregroundMark x1="48355" y1="38353" x2="47763" y2="37588"/>
                        <a14:foregroundMark x1="47500" y1="37412" x2="47500" y2="37412"/>
                        <a14:foregroundMark x1="47500" y1="37412" x2="51645" y2="38882"/>
                        <a14:foregroundMark x1="54145" y1="39235" x2="54145" y2="39235"/>
                        <a14:foregroundMark x1="54342" y1="39059" x2="54342" y2="39059"/>
                        <a14:foregroundMark x1="54145" y1="40176" x2="51908" y2="41824"/>
                        <a14:foregroundMark x1="51053" y1="42765" x2="50395" y2="44059"/>
                        <a14:foregroundMark x1="50197" y1="44647" x2="49605" y2="45353"/>
                        <a14:foregroundMark x1="49408" y1="45353" x2="48750" y2="45353"/>
                        <a14:foregroundMark x1="48158" y1="45353" x2="47303" y2="45765"/>
                        <a14:foregroundMark x1="47303" y1="46294" x2="47303" y2="46294"/>
                        <a14:foregroundMark x1="47500" y1="47059" x2="47500" y2="47059"/>
                        <a14:foregroundMark x1="48158" y1="48882" x2="47961" y2="53176"/>
                        <a14:foregroundMark x1="47961" y1="54471" x2="47961" y2="54471"/>
                        <a14:foregroundMark x1="47961" y1="55176" x2="47961" y2="55176"/>
                        <a14:foregroundMark x1="47961" y1="56647" x2="47961" y2="57588"/>
                        <a14:foregroundMark x1="47763" y1="59235" x2="47763" y2="60941"/>
                        <a14:foregroundMark x1="47500" y1="64647" x2="47303" y2="68176"/>
                        <a14:foregroundMark x1="47303" y1="68882" x2="47303" y2="68882"/>
                        <a14:foregroundMark x1="47303" y1="69235" x2="47303" y2="69235"/>
                        <a14:foregroundMark x1="47303" y1="69059" x2="47303" y2="69059"/>
                        <a14:foregroundMark x1="47303" y1="69059" x2="47961" y2="68353"/>
                        <a14:foregroundMark x1="48750" y1="68353" x2="53553" y2="67059"/>
                        <a14:foregroundMark x1="68882" y1="63529" x2="69868" y2="64235"/>
                        <a14:foregroundMark x1="70132" y1="64471" x2="70329" y2="58353"/>
                        <a14:foregroundMark x1="71974" y1="44235" x2="70921" y2="43353"/>
                        <a14:foregroundMark x1="65987" y1="37235" x2="65987" y2="37235"/>
                        <a14:foregroundMark x1="65987" y1="36647" x2="55000" y2="30176"/>
                        <a14:foregroundMark x1="44408" y1="31118" x2="44013" y2="32235"/>
                        <a14:foregroundMark x1="42961" y1="32765" x2="32434" y2="34059"/>
                        <a14:foregroundMark x1="32434" y1="34059" x2="32434" y2="34059"/>
                        <a14:foregroundMark x1="25789" y1="30765" x2="19803" y2="24471"/>
                        <a14:foregroundMark x1="19803" y1="24471" x2="19803" y2="24471"/>
                        <a14:foregroundMark x1="19803" y1="18529" x2="40461" y2="35765"/>
                        <a14:foregroundMark x1="40461" y1="35765" x2="32632" y2="19235"/>
                        <a14:foregroundMark x1="36974" y1="17588" x2="58289" y2="60353"/>
                        <a14:foregroundMark x1="58289" y1="60353" x2="38224" y2="66471"/>
                        <a14:foregroundMark x1="20789" y1="35353" x2="19803" y2="62765"/>
                        <a14:foregroundMark x1="30526" y1="35941" x2="30987" y2="69647"/>
                        <a14:foregroundMark x1="39474" y1="16647" x2="47632" y2="17118"/>
                        <a14:foregroundMark x1="47632" y1="17118" x2="50658" y2="18353"/>
                        <a14:foregroundMark x1="45461" y1="24647" x2="53947" y2="23706"/>
                        <a14:foregroundMark x1="53947" y1="23706" x2="53947" y2="23706"/>
                        <a14:foregroundMark x1="34079" y1="40765" x2="34079" y2="40765"/>
                        <a14:foregroundMark x1="34474" y1="50000" x2="34474" y2="50000"/>
                        <a14:foregroundMark x1="34276" y1="60765" x2="34276" y2="60765"/>
                        <a14:foregroundMark x1="68224" y1="71824" x2="68224" y2="71824"/>
                        <a14:foregroundMark x1="68618" y1="69647" x2="48947" y2="71647"/>
                        <a14:foregroundMark x1="48947" y1="71647" x2="42961" y2="67765"/>
                        <a14:foregroundMark x1="74013" y1="51118" x2="67105" y2="41235"/>
                        <a14:foregroundMark x1="67105" y1="41235" x2="69934" y2="32882"/>
                        <a14:foregroundMark x1="69934" y1="32882" x2="70921" y2="33176"/>
                        <a14:foregroundMark x1="41316" y1="70353" x2="49737" y2="74118"/>
                        <a14:foregroundMark x1="49737" y1="74118" x2="51053" y2="73882"/>
                        <a14:foregroundMark x1="33750" y1="39882" x2="33750" y2="39882"/>
                        <a14:foregroundMark x1="33553" y1="41765" x2="33553" y2="41765"/>
                        <a14:foregroundMark x1="33947" y1="51176" x2="33947" y2="511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53" t="27118"/>
          <a:stretch/>
        </p:blipFill>
        <p:spPr bwMode="auto">
          <a:xfrm>
            <a:off x="206319" y="2692209"/>
            <a:ext cx="885881" cy="10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ifferent Sheets Showing Paperwork Concept — Stock Vector">
            <a:extLst>
              <a:ext uri="{FF2B5EF4-FFF2-40B4-BE49-F238E27FC236}">
                <a16:creationId xmlns:a16="http://schemas.microsoft.com/office/drawing/2014/main" id="{E9AF378C-A0F5-DDBF-C756-DE4F42F23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592" y1="27765" x2="20592" y2="27765"/>
                        <a14:foregroundMark x1="19539" y1="26294" x2="19539" y2="26294"/>
                        <a14:foregroundMark x1="20197" y1="17941" x2="29474" y2="17059"/>
                        <a14:foregroundMark x1="29474" y1="17059" x2="34079" y2="17235"/>
                        <a14:foregroundMark x1="34474" y1="23529" x2="56579" y2="23471"/>
                        <a14:foregroundMark x1="56579" y1="23471" x2="65329" y2="29647"/>
                        <a14:foregroundMark x1="65329" y1="29647" x2="62829" y2="65647"/>
                        <a14:foregroundMark x1="62829" y1="65647" x2="43355" y2="69529"/>
                        <a14:foregroundMark x1="43355" y1="69529" x2="44013" y2="34235"/>
                        <a14:foregroundMark x1="45658" y1="35000" x2="45658" y2="35000"/>
                        <a14:foregroundMark x1="46513" y1="35765" x2="46513" y2="35765"/>
                        <a14:foregroundMark x1="47105" y1="36647" x2="47105" y2="36647"/>
                        <a14:foregroundMark x1="47500" y1="37235" x2="47961" y2="37765"/>
                        <a14:foregroundMark x1="48355" y1="38353" x2="47763" y2="37588"/>
                        <a14:foregroundMark x1="47500" y1="37412" x2="47500" y2="37412"/>
                        <a14:foregroundMark x1="47500" y1="37412" x2="51645" y2="38882"/>
                        <a14:foregroundMark x1="54145" y1="39235" x2="54145" y2="39235"/>
                        <a14:foregroundMark x1="54342" y1="39059" x2="54342" y2="39059"/>
                        <a14:foregroundMark x1="54145" y1="40176" x2="51908" y2="41824"/>
                        <a14:foregroundMark x1="51053" y1="42765" x2="50395" y2="44059"/>
                        <a14:foregroundMark x1="50197" y1="44647" x2="49605" y2="45353"/>
                        <a14:foregroundMark x1="49408" y1="45353" x2="48750" y2="45353"/>
                        <a14:foregroundMark x1="48158" y1="45353" x2="47303" y2="45765"/>
                        <a14:foregroundMark x1="47303" y1="46294" x2="47303" y2="46294"/>
                        <a14:foregroundMark x1="47500" y1="47059" x2="47500" y2="47059"/>
                        <a14:foregroundMark x1="48158" y1="48882" x2="47961" y2="53176"/>
                        <a14:foregroundMark x1="47961" y1="54471" x2="47961" y2="54471"/>
                        <a14:foregroundMark x1="47961" y1="55176" x2="47961" y2="55176"/>
                        <a14:foregroundMark x1="47961" y1="56647" x2="47961" y2="57588"/>
                        <a14:foregroundMark x1="47763" y1="59235" x2="47763" y2="60941"/>
                        <a14:foregroundMark x1="47500" y1="64647" x2="47303" y2="68176"/>
                        <a14:foregroundMark x1="47303" y1="68882" x2="47303" y2="68882"/>
                        <a14:foregroundMark x1="47303" y1="69235" x2="47303" y2="69235"/>
                        <a14:foregroundMark x1="47303" y1="69059" x2="47303" y2="69059"/>
                        <a14:foregroundMark x1="47303" y1="69059" x2="47961" y2="68353"/>
                        <a14:foregroundMark x1="48750" y1="68353" x2="53553" y2="67059"/>
                        <a14:foregroundMark x1="68882" y1="63529" x2="69868" y2="64235"/>
                        <a14:foregroundMark x1="70132" y1="64471" x2="70329" y2="58353"/>
                        <a14:foregroundMark x1="71974" y1="44235" x2="70921" y2="43353"/>
                        <a14:foregroundMark x1="65987" y1="37235" x2="65987" y2="37235"/>
                        <a14:foregroundMark x1="65987" y1="36647" x2="55000" y2="30176"/>
                        <a14:foregroundMark x1="44408" y1="31118" x2="44013" y2="32235"/>
                        <a14:foregroundMark x1="42961" y1="32765" x2="32434" y2="34059"/>
                        <a14:foregroundMark x1="32434" y1="34059" x2="32434" y2="34059"/>
                        <a14:foregroundMark x1="25789" y1="30765" x2="19803" y2="24471"/>
                        <a14:foregroundMark x1="19803" y1="24471" x2="19803" y2="24471"/>
                        <a14:foregroundMark x1="19803" y1="18529" x2="40461" y2="35765"/>
                        <a14:foregroundMark x1="40461" y1="35765" x2="32632" y2="19235"/>
                        <a14:foregroundMark x1="36974" y1="17588" x2="58289" y2="60353"/>
                        <a14:foregroundMark x1="58289" y1="60353" x2="38224" y2="66471"/>
                        <a14:foregroundMark x1="20789" y1="35353" x2="19803" y2="62765"/>
                        <a14:foregroundMark x1="30526" y1="35941" x2="30987" y2="69647"/>
                        <a14:foregroundMark x1="39474" y1="16647" x2="47632" y2="17118"/>
                        <a14:foregroundMark x1="47632" y1="17118" x2="50658" y2="18353"/>
                        <a14:foregroundMark x1="45461" y1="24647" x2="53947" y2="23706"/>
                        <a14:foregroundMark x1="53947" y1="23706" x2="53947" y2="23706"/>
                        <a14:foregroundMark x1="34079" y1="40765" x2="34079" y2="40765"/>
                        <a14:foregroundMark x1="34474" y1="50000" x2="34474" y2="50000"/>
                        <a14:foregroundMark x1="34276" y1="60765" x2="34276" y2="60765"/>
                        <a14:foregroundMark x1="68224" y1="71824" x2="68224" y2="71824"/>
                        <a14:foregroundMark x1="68618" y1="69647" x2="48947" y2="71647"/>
                        <a14:foregroundMark x1="48947" y1="71647" x2="42961" y2="67765"/>
                        <a14:foregroundMark x1="74013" y1="51118" x2="67105" y2="41235"/>
                        <a14:foregroundMark x1="67105" y1="41235" x2="69934" y2="32882"/>
                        <a14:foregroundMark x1="69934" y1="32882" x2="70921" y2="33176"/>
                        <a14:foregroundMark x1="41316" y1="70353" x2="49737" y2="74118"/>
                        <a14:foregroundMark x1="49737" y1="74118" x2="51053" y2="73882"/>
                        <a14:foregroundMark x1="33750" y1="39882" x2="33750" y2="39882"/>
                        <a14:foregroundMark x1="33553" y1="41765" x2="33553" y2="41765"/>
                        <a14:foregroundMark x1="33947" y1="51176" x2="33947" y2="511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53" t="27118"/>
          <a:stretch/>
        </p:blipFill>
        <p:spPr bwMode="auto">
          <a:xfrm>
            <a:off x="206319" y="3620603"/>
            <a:ext cx="885881" cy="10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ifferent Sheets Showing Paperwork Concept — Stock Vector">
            <a:extLst>
              <a:ext uri="{FF2B5EF4-FFF2-40B4-BE49-F238E27FC236}">
                <a16:creationId xmlns:a16="http://schemas.microsoft.com/office/drawing/2014/main" id="{2657B034-D283-7348-657F-85F148C43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592" y1="27765" x2="20592" y2="27765"/>
                        <a14:foregroundMark x1="19539" y1="26294" x2="19539" y2="26294"/>
                        <a14:foregroundMark x1="20197" y1="17941" x2="29474" y2="17059"/>
                        <a14:foregroundMark x1="29474" y1="17059" x2="34079" y2="17235"/>
                        <a14:foregroundMark x1="34474" y1="23529" x2="56579" y2="23471"/>
                        <a14:foregroundMark x1="56579" y1="23471" x2="65329" y2="29647"/>
                        <a14:foregroundMark x1="65329" y1="29647" x2="62829" y2="65647"/>
                        <a14:foregroundMark x1="62829" y1="65647" x2="43355" y2="69529"/>
                        <a14:foregroundMark x1="43355" y1="69529" x2="44013" y2="34235"/>
                        <a14:foregroundMark x1="45658" y1="35000" x2="45658" y2="35000"/>
                        <a14:foregroundMark x1="46513" y1="35765" x2="46513" y2="35765"/>
                        <a14:foregroundMark x1="47105" y1="36647" x2="47105" y2="36647"/>
                        <a14:foregroundMark x1="47500" y1="37235" x2="47961" y2="37765"/>
                        <a14:foregroundMark x1="48355" y1="38353" x2="47763" y2="37588"/>
                        <a14:foregroundMark x1="47500" y1="37412" x2="47500" y2="37412"/>
                        <a14:foregroundMark x1="47500" y1="37412" x2="51645" y2="38882"/>
                        <a14:foregroundMark x1="54145" y1="39235" x2="54145" y2="39235"/>
                        <a14:foregroundMark x1="54342" y1="39059" x2="54342" y2="39059"/>
                        <a14:foregroundMark x1="54145" y1="40176" x2="51908" y2="41824"/>
                        <a14:foregroundMark x1="51053" y1="42765" x2="50395" y2="44059"/>
                        <a14:foregroundMark x1="50197" y1="44647" x2="49605" y2="45353"/>
                        <a14:foregroundMark x1="49408" y1="45353" x2="48750" y2="45353"/>
                        <a14:foregroundMark x1="48158" y1="45353" x2="47303" y2="45765"/>
                        <a14:foregroundMark x1="47303" y1="46294" x2="47303" y2="46294"/>
                        <a14:foregroundMark x1="47500" y1="47059" x2="47500" y2="47059"/>
                        <a14:foregroundMark x1="48158" y1="48882" x2="47961" y2="53176"/>
                        <a14:foregroundMark x1="47961" y1="54471" x2="47961" y2="54471"/>
                        <a14:foregroundMark x1="47961" y1="55176" x2="47961" y2="55176"/>
                        <a14:foregroundMark x1="47961" y1="56647" x2="47961" y2="57588"/>
                        <a14:foregroundMark x1="47763" y1="59235" x2="47763" y2="60941"/>
                        <a14:foregroundMark x1="47500" y1="64647" x2="47303" y2="68176"/>
                        <a14:foregroundMark x1="47303" y1="68882" x2="47303" y2="68882"/>
                        <a14:foregroundMark x1="47303" y1="69235" x2="47303" y2="69235"/>
                        <a14:foregroundMark x1="47303" y1="69059" x2="47303" y2="69059"/>
                        <a14:foregroundMark x1="47303" y1="69059" x2="47961" y2="68353"/>
                        <a14:foregroundMark x1="48750" y1="68353" x2="53553" y2="67059"/>
                        <a14:foregroundMark x1="68882" y1="63529" x2="69868" y2="64235"/>
                        <a14:foregroundMark x1="70132" y1="64471" x2="70329" y2="58353"/>
                        <a14:foregroundMark x1="71974" y1="44235" x2="70921" y2="43353"/>
                        <a14:foregroundMark x1="65987" y1="37235" x2="65987" y2="37235"/>
                        <a14:foregroundMark x1="65987" y1="36647" x2="55000" y2="30176"/>
                        <a14:foregroundMark x1="44408" y1="31118" x2="44013" y2="32235"/>
                        <a14:foregroundMark x1="42961" y1="32765" x2="32434" y2="34059"/>
                        <a14:foregroundMark x1="32434" y1="34059" x2="32434" y2="34059"/>
                        <a14:foregroundMark x1="25789" y1="30765" x2="19803" y2="24471"/>
                        <a14:foregroundMark x1="19803" y1="24471" x2="19803" y2="24471"/>
                        <a14:foregroundMark x1="19803" y1="18529" x2="40461" y2="35765"/>
                        <a14:foregroundMark x1="40461" y1="35765" x2="32632" y2="19235"/>
                        <a14:foregroundMark x1="36974" y1="17588" x2="58289" y2="60353"/>
                        <a14:foregroundMark x1="58289" y1="60353" x2="38224" y2="66471"/>
                        <a14:foregroundMark x1="20789" y1="35353" x2="19803" y2="62765"/>
                        <a14:foregroundMark x1="30526" y1="35941" x2="30987" y2="69647"/>
                        <a14:foregroundMark x1="39474" y1="16647" x2="47632" y2="17118"/>
                        <a14:foregroundMark x1="47632" y1="17118" x2="50658" y2="18353"/>
                        <a14:foregroundMark x1="45461" y1="24647" x2="53947" y2="23706"/>
                        <a14:foregroundMark x1="53947" y1="23706" x2="53947" y2="23706"/>
                        <a14:foregroundMark x1="34079" y1="40765" x2="34079" y2="40765"/>
                        <a14:foregroundMark x1="34474" y1="50000" x2="34474" y2="50000"/>
                        <a14:foregroundMark x1="34276" y1="60765" x2="34276" y2="60765"/>
                        <a14:foregroundMark x1="68224" y1="71824" x2="68224" y2="71824"/>
                        <a14:foregroundMark x1="68618" y1="69647" x2="48947" y2="71647"/>
                        <a14:foregroundMark x1="48947" y1="71647" x2="42961" y2="67765"/>
                        <a14:foregroundMark x1="74013" y1="51118" x2="67105" y2="41235"/>
                        <a14:foregroundMark x1="67105" y1="41235" x2="69934" y2="32882"/>
                        <a14:foregroundMark x1="69934" y1="32882" x2="70921" y2="33176"/>
                        <a14:foregroundMark x1="41316" y1="70353" x2="49737" y2="74118"/>
                        <a14:foregroundMark x1="49737" y1="74118" x2="51053" y2="73882"/>
                        <a14:foregroundMark x1="33750" y1="39882" x2="33750" y2="39882"/>
                        <a14:foregroundMark x1="33553" y1="41765" x2="33553" y2="41765"/>
                        <a14:foregroundMark x1="33947" y1="51176" x2="33947" y2="511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7" t="27549"/>
          <a:stretch/>
        </p:blipFill>
        <p:spPr bwMode="auto">
          <a:xfrm>
            <a:off x="11403080" y="1819086"/>
            <a:ext cx="890520" cy="10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ifferent Sheets Showing Paperwork Concept — Stock Vector">
            <a:extLst>
              <a:ext uri="{FF2B5EF4-FFF2-40B4-BE49-F238E27FC236}">
                <a16:creationId xmlns:a16="http://schemas.microsoft.com/office/drawing/2014/main" id="{1FD063AA-40AC-06FA-9BBE-6939A0AA5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592" y1="27765" x2="20592" y2="27765"/>
                        <a14:foregroundMark x1="19539" y1="26294" x2="19539" y2="26294"/>
                        <a14:foregroundMark x1="20197" y1="17941" x2="29474" y2="17059"/>
                        <a14:foregroundMark x1="29474" y1="17059" x2="34079" y2="17235"/>
                        <a14:foregroundMark x1="34474" y1="23529" x2="56579" y2="23471"/>
                        <a14:foregroundMark x1="56579" y1="23471" x2="65329" y2="29647"/>
                        <a14:foregroundMark x1="65329" y1="29647" x2="62829" y2="65647"/>
                        <a14:foregroundMark x1="62829" y1="65647" x2="43355" y2="69529"/>
                        <a14:foregroundMark x1="43355" y1="69529" x2="44013" y2="34235"/>
                        <a14:foregroundMark x1="45658" y1="35000" x2="45658" y2="35000"/>
                        <a14:foregroundMark x1="46513" y1="35765" x2="46513" y2="35765"/>
                        <a14:foregroundMark x1="47105" y1="36647" x2="47105" y2="36647"/>
                        <a14:foregroundMark x1="47500" y1="37235" x2="47961" y2="37765"/>
                        <a14:foregroundMark x1="48355" y1="38353" x2="47763" y2="37588"/>
                        <a14:foregroundMark x1="47500" y1="37412" x2="47500" y2="37412"/>
                        <a14:foregroundMark x1="47500" y1="37412" x2="51645" y2="38882"/>
                        <a14:foregroundMark x1="54145" y1="39235" x2="54145" y2="39235"/>
                        <a14:foregroundMark x1="54342" y1="39059" x2="54342" y2="39059"/>
                        <a14:foregroundMark x1="54145" y1="40176" x2="51908" y2="41824"/>
                        <a14:foregroundMark x1="51053" y1="42765" x2="50395" y2="44059"/>
                        <a14:foregroundMark x1="50197" y1="44647" x2="49605" y2="45353"/>
                        <a14:foregroundMark x1="49408" y1="45353" x2="48750" y2="45353"/>
                        <a14:foregroundMark x1="48158" y1="45353" x2="47303" y2="45765"/>
                        <a14:foregroundMark x1="47303" y1="46294" x2="47303" y2="46294"/>
                        <a14:foregroundMark x1="47500" y1="47059" x2="47500" y2="47059"/>
                        <a14:foregroundMark x1="48158" y1="48882" x2="47961" y2="53176"/>
                        <a14:foregroundMark x1="47961" y1="54471" x2="47961" y2="54471"/>
                        <a14:foregroundMark x1="47961" y1="55176" x2="47961" y2="55176"/>
                        <a14:foregroundMark x1="47961" y1="56647" x2="47961" y2="57588"/>
                        <a14:foregroundMark x1="47763" y1="59235" x2="47763" y2="60941"/>
                        <a14:foregroundMark x1="47500" y1="64647" x2="47303" y2="68176"/>
                        <a14:foregroundMark x1="47303" y1="68882" x2="47303" y2="68882"/>
                        <a14:foregroundMark x1="47303" y1="69235" x2="47303" y2="69235"/>
                        <a14:foregroundMark x1="47303" y1="69059" x2="47303" y2="69059"/>
                        <a14:foregroundMark x1="47303" y1="69059" x2="47961" y2="68353"/>
                        <a14:foregroundMark x1="48750" y1="68353" x2="53553" y2="67059"/>
                        <a14:foregroundMark x1="68882" y1="63529" x2="69868" y2="64235"/>
                        <a14:foregroundMark x1="70132" y1="64471" x2="70329" y2="58353"/>
                        <a14:foregroundMark x1="71974" y1="44235" x2="70921" y2="43353"/>
                        <a14:foregroundMark x1="65987" y1="37235" x2="65987" y2="37235"/>
                        <a14:foregroundMark x1="65987" y1="36647" x2="55000" y2="30176"/>
                        <a14:foregroundMark x1="44408" y1="31118" x2="44013" y2="32235"/>
                        <a14:foregroundMark x1="42961" y1="32765" x2="32434" y2="34059"/>
                        <a14:foregroundMark x1="32434" y1="34059" x2="32434" y2="34059"/>
                        <a14:foregroundMark x1="25789" y1="30765" x2="19803" y2="24471"/>
                        <a14:foregroundMark x1="19803" y1="24471" x2="19803" y2="24471"/>
                        <a14:foregroundMark x1="19803" y1="18529" x2="40461" y2="35765"/>
                        <a14:foregroundMark x1="40461" y1="35765" x2="32632" y2="19235"/>
                        <a14:foregroundMark x1="36974" y1="17588" x2="58289" y2="60353"/>
                        <a14:foregroundMark x1="58289" y1="60353" x2="38224" y2="66471"/>
                        <a14:foregroundMark x1="20789" y1="35353" x2="19803" y2="62765"/>
                        <a14:foregroundMark x1="30526" y1="35941" x2="30987" y2="69647"/>
                        <a14:foregroundMark x1="39474" y1="16647" x2="47632" y2="17118"/>
                        <a14:foregroundMark x1="47632" y1="17118" x2="50658" y2="18353"/>
                        <a14:foregroundMark x1="45461" y1="24647" x2="53947" y2="23706"/>
                        <a14:foregroundMark x1="53947" y1="23706" x2="53947" y2="23706"/>
                        <a14:foregroundMark x1="34079" y1="40765" x2="34079" y2="40765"/>
                        <a14:foregroundMark x1="34474" y1="50000" x2="34474" y2="50000"/>
                        <a14:foregroundMark x1="34276" y1="60765" x2="34276" y2="60765"/>
                        <a14:foregroundMark x1="68224" y1="71824" x2="68224" y2="71824"/>
                        <a14:foregroundMark x1="68618" y1="69647" x2="48947" y2="71647"/>
                        <a14:foregroundMark x1="48947" y1="71647" x2="42961" y2="67765"/>
                        <a14:foregroundMark x1="74013" y1="51118" x2="67105" y2="41235"/>
                        <a14:foregroundMark x1="67105" y1="41235" x2="69934" y2="32882"/>
                        <a14:foregroundMark x1="69934" y1="32882" x2="70921" y2="33176"/>
                        <a14:foregroundMark x1="41316" y1="70353" x2="49737" y2="74118"/>
                        <a14:foregroundMark x1="49737" y1="74118" x2="51053" y2="73882"/>
                        <a14:foregroundMark x1="33750" y1="39882" x2="33750" y2="39882"/>
                        <a14:foregroundMark x1="33553" y1="41765" x2="33553" y2="41765"/>
                        <a14:foregroundMark x1="33947" y1="51176" x2="33947" y2="511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7" t="27549"/>
          <a:stretch/>
        </p:blipFill>
        <p:spPr bwMode="auto">
          <a:xfrm>
            <a:off x="11403080" y="2703046"/>
            <a:ext cx="890520" cy="10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ifferent Sheets Showing Paperwork Concept — Stock Vector">
            <a:extLst>
              <a:ext uri="{FF2B5EF4-FFF2-40B4-BE49-F238E27FC236}">
                <a16:creationId xmlns:a16="http://schemas.microsoft.com/office/drawing/2014/main" id="{B56AC18A-EF62-5E9C-B37F-B0E743E53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592" y1="27765" x2="20592" y2="27765"/>
                        <a14:foregroundMark x1="19539" y1="26294" x2="19539" y2="26294"/>
                        <a14:foregroundMark x1="20197" y1="17941" x2="29474" y2="17059"/>
                        <a14:foregroundMark x1="29474" y1="17059" x2="34079" y2="17235"/>
                        <a14:foregroundMark x1="34474" y1="23529" x2="56579" y2="23471"/>
                        <a14:foregroundMark x1="56579" y1="23471" x2="65329" y2="29647"/>
                        <a14:foregroundMark x1="65329" y1="29647" x2="62829" y2="65647"/>
                        <a14:foregroundMark x1="62829" y1="65647" x2="43355" y2="69529"/>
                        <a14:foregroundMark x1="43355" y1="69529" x2="44013" y2="34235"/>
                        <a14:foregroundMark x1="45658" y1="35000" x2="45658" y2="35000"/>
                        <a14:foregroundMark x1="46513" y1="35765" x2="46513" y2="35765"/>
                        <a14:foregroundMark x1="47105" y1="36647" x2="47105" y2="36647"/>
                        <a14:foregroundMark x1="47500" y1="37235" x2="47961" y2="37765"/>
                        <a14:foregroundMark x1="48355" y1="38353" x2="47763" y2="37588"/>
                        <a14:foregroundMark x1="47500" y1="37412" x2="47500" y2="37412"/>
                        <a14:foregroundMark x1="47500" y1="37412" x2="51645" y2="38882"/>
                        <a14:foregroundMark x1="54145" y1="39235" x2="54145" y2="39235"/>
                        <a14:foregroundMark x1="54342" y1="39059" x2="54342" y2="39059"/>
                        <a14:foregroundMark x1="54145" y1="40176" x2="51908" y2="41824"/>
                        <a14:foregroundMark x1="51053" y1="42765" x2="50395" y2="44059"/>
                        <a14:foregroundMark x1="50197" y1="44647" x2="49605" y2="45353"/>
                        <a14:foregroundMark x1="49408" y1="45353" x2="48750" y2="45353"/>
                        <a14:foregroundMark x1="48158" y1="45353" x2="47303" y2="45765"/>
                        <a14:foregroundMark x1="47303" y1="46294" x2="47303" y2="46294"/>
                        <a14:foregroundMark x1="47500" y1="47059" x2="47500" y2="47059"/>
                        <a14:foregroundMark x1="48158" y1="48882" x2="47961" y2="53176"/>
                        <a14:foregroundMark x1="47961" y1="54471" x2="47961" y2="54471"/>
                        <a14:foregroundMark x1="47961" y1="55176" x2="47961" y2="55176"/>
                        <a14:foregroundMark x1="47961" y1="56647" x2="47961" y2="57588"/>
                        <a14:foregroundMark x1="47763" y1="59235" x2="47763" y2="60941"/>
                        <a14:foregroundMark x1="47500" y1="64647" x2="47303" y2="68176"/>
                        <a14:foregroundMark x1="47303" y1="68882" x2="47303" y2="68882"/>
                        <a14:foregroundMark x1="47303" y1="69235" x2="47303" y2="69235"/>
                        <a14:foregroundMark x1="47303" y1="69059" x2="47303" y2="69059"/>
                        <a14:foregroundMark x1="47303" y1="69059" x2="47961" y2="68353"/>
                        <a14:foregroundMark x1="48750" y1="68353" x2="53553" y2="67059"/>
                        <a14:foregroundMark x1="68882" y1="63529" x2="69868" y2="64235"/>
                        <a14:foregroundMark x1="70132" y1="64471" x2="70329" y2="58353"/>
                        <a14:foregroundMark x1="71974" y1="44235" x2="70921" y2="43353"/>
                        <a14:foregroundMark x1="65987" y1="37235" x2="65987" y2="37235"/>
                        <a14:foregroundMark x1="65987" y1="36647" x2="55000" y2="30176"/>
                        <a14:foregroundMark x1="44408" y1="31118" x2="44013" y2="32235"/>
                        <a14:foregroundMark x1="42961" y1="32765" x2="32434" y2="34059"/>
                        <a14:foregroundMark x1="32434" y1="34059" x2="32434" y2="34059"/>
                        <a14:foregroundMark x1="25789" y1="30765" x2="19803" y2="24471"/>
                        <a14:foregroundMark x1="19803" y1="24471" x2="19803" y2="24471"/>
                        <a14:foregroundMark x1="19803" y1="18529" x2="40461" y2="35765"/>
                        <a14:foregroundMark x1="40461" y1="35765" x2="32632" y2="19235"/>
                        <a14:foregroundMark x1="36974" y1="17588" x2="58289" y2="60353"/>
                        <a14:foregroundMark x1="58289" y1="60353" x2="38224" y2="66471"/>
                        <a14:foregroundMark x1="20789" y1="35353" x2="19803" y2="62765"/>
                        <a14:foregroundMark x1="30526" y1="35941" x2="30987" y2="69647"/>
                        <a14:foregroundMark x1="39474" y1="16647" x2="47632" y2="17118"/>
                        <a14:foregroundMark x1="47632" y1="17118" x2="50658" y2="18353"/>
                        <a14:foregroundMark x1="45461" y1="24647" x2="53947" y2="23706"/>
                        <a14:foregroundMark x1="53947" y1="23706" x2="53947" y2="23706"/>
                        <a14:foregroundMark x1="34079" y1="40765" x2="34079" y2="40765"/>
                        <a14:foregroundMark x1="34474" y1="50000" x2="34474" y2="50000"/>
                        <a14:foregroundMark x1="34276" y1="60765" x2="34276" y2="60765"/>
                        <a14:foregroundMark x1="68224" y1="71824" x2="68224" y2="71824"/>
                        <a14:foregroundMark x1="68618" y1="69647" x2="48947" y2="71647"/>
                        <a14:foregroundMark x1="48947" y1="71647" x2="42961" y2="67765"/>
                        <a14:foregroundMark x1="74013" y1="51118" x2="67105" y2="41235"/>
                        <a14:foregroundMark x1="67105" y1="41235" x2="69934" y2="32882"/>
                        <a14:foregroundMark x1="69934" y1="32882" x2="70921" y2="33176"/>
                        <a14:foregroundMark x1="41316" y1="70353" x2="49737" y2="74118"/>
                        <a14:foregroundMark x1="49737" y1="74118" x2="51053" y2="73882"/>
                        <a14:foregroundMark x1="33750" y1="39882" x2="33750" y2="39882"/>
                        <a14:foregroundMark x1="33553" y1="41765" x2="33553" y2="41765"/>
                        <a14:foregroundMark x1="33947" y1="51176" x2="33947" y2="511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7" t="27549"/>
          <a:stretch/>
        </p:blipFill>
        <p:spPr bwMode="auto">
          <a:xfrm>
            <a:off x="11403080" y="3618393"/>
            <a:ext cx="890520" cy="10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ifferent Sheets Showing Paperwork Concept — Stock Vector">
            <a:extLst>
              <a:ext uri="{FF2B5EF4-FFF2-40B4-BE49-F238E27FC236}">
                <a16:creationId xmlns:a16="http://schemas.microsoft.com/office/drawing/2014/main" id="{22DECB78-6074-83EE-4783-46C7158CD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592" y1="27765" x2="20592" y2="27765"/>
                        <a14:foregroundMark x1="19539" y1="26294" x2="19539" y2="26294"/>
                        <a14:foregroundMark x1="20197" y1="17941" x2="29474" y2="17059"/>
                        <a14:foregroundMark x1="29474" y1="17059" x2="34079" y2="17235"/>
                        <a14:foregroundMark x1="34474" y1="23529" x2="56579" y2="23471"/>
                        <a14:foregroundMark x1="56579" y1="23471" x2="65329" y2="29647"/>
                        <a14:foregroundMark x1="65329" y1="29647" x2="62829" y2="65647"/>
                        <a14:foregroundMark x1="62829" y1="65647" x2="43355" y2="69529"/>
                        <a14:foregroundMark x1="43355" y1="69529" x2="44013" y2="34235"/>
                        <a14:foregroundMark x1="45658" y1="35000" x2="45658" y2="35000"/>
                        <a14:foregroundMark x1="46513" y1="35765" x2="46513" y2="35765"/>
                        <a14:foregroundMark x1="47105" y1="36647" x2="47105" y2="36647"/>
                        <a14:foregroundMark x1="47500" y1="37235" x2="47961" y2="37765"/>
                        <a14:foregroundMark x1="48355" y1="38353" x2="47763" y2="37588"/>
                        <a14:foregroundMark x1="47500" y1="37412" x2="47500" y2="37412"/>
                        <a14:foregroundMark x1="47500" y1="37412" x2="51645" y2="38882"/>
                        <a14:foregroundMark x1="54145" y1="39235" x2="54145" y2="39235"/>
                        <a14:foregroundMark x1="54342" y1="39059" x2="54342" y2="39059"/>
                        <a14:foregroundMark x1="54145" y1="40176" x2="51908" y2="41824"/>
                        <a14:foregroundMark x1="51053" y1="42765" x2="50395" y2="44059"/>
                        <a14:foregroundMark x1="50197" y1="44647" x2="49605" y2="45353"/>
                        <a14:foregroundMark x1="49408" y1="45353" x2="48750" y2="45353"/>
                        <a14:foregroundMark x1="48158" y1="45353" x2="47303" y2="45765"/>
                        <a14:foregroundMark x1="47303" y1="46294" x2="47303" y2="46294"/>
                        <a14:foregroundMark x1="47500" y1="47059" x2="47500" y2="47059"/>
                        <a14:foregroundMark x1="48158" y1="48882" x2="47961" y2="53176"/>
                        <a14:foregroundMark x1="47961" y1="54471" x2="47961" y2="54471"/>
                        <a14:foregroundMark x1="47961" y1="55176" x2="47961" y2="55176"/>
                        <a14:foregroundMark x1="47961" y1="56647" x2="47961" y2="57588"/>
                        <a14:foregroundMark x1="47763" y1="59235" x2="47763" y2="60941"/>
                        <a14:foregroundMark x1="47500" y1="64647" x2="47303" y2="68176"/>
                        <a14:foregroundMark x1="47303" y1="68882" x2="47303" y2="68882"/>
                        <a14:foregroundMark x1="47303" y1="69235" x2="47303" y2="69235"/>
                        <a14:foregroundMark x1="47303" y1="69059" x2="47303" y2="69059"/>
                        <a14:foregroundMark x1="47303" y1="69059" x2="47961" y2="68353"/>
                        <a14:foregroundMark x1="48750" y1="68353" x2="53553" y2="67059"/>
                        <a14:foregroundMark x1="68882" y1="63529" x2="69868" y2="64235"/>
                        <a14:foregroundMark x1="70132" y1="64471" x2="70329" y2="58353"/>
                        <a14:foregroundMark x1="71974" y1="44235" x2="70921" y2="43353"/>
                        <a14:foregroundMark x1="65987" y1="37235" x2="65987" y2="37235"/>
                        <a14:foregroundMark x1="65987" y1="36647" x2="55000" y2="30176"/>
                        <a14:foregroundMark x1="44408" y1="31118" x2="44013" y2="32235"/>
                        <a14:foregroundMark x1="42961" y1="32765" x2="32434" y2="34059"/>
                        <a14:foregroundMark x1="32434" y1="34059" x2="32434" y2="34059"/>
                        <a14:foregroundMark x1="25789" y1="30765" x2="19803" y2="24471"/>
                        <a14:foregroundMark x1="19803" y1="24471" x2="19803" y2="24471"/>
                        <a14:foregroundMark x1="19803" y1="18529" x2="40461" y2="35765"/>
                        <a14:foregroundMark x1="40461" y1="35765" x2="32632" y2="19235"/>
                        <a14:foregroundMark x1="36974" y1="17588" x2="58289" y2="60353"/>
                        <a14:foregroundMark x1="58289" y1="60353" x2="38224" y2="66471"/>
                        <a14:foregroundMark x1="20789" y1="35353" x2="19803" y2="62765"/>
                        <a14:foregroundMark x1="30526" y1="35941" x2="30987" y2="69647"/>
                        <a14:foregroundMark x1="39474" y1="16647" x2="47632" y2="17118"/>
                        <a14:foregroundMark x1="47632" y1="17118" x2="50658" y2="18353"/>
                        <a14:foregroundMark x1="45461" y1="24647" x2="53947" y2="23706"/>
                        <a14:foregroundMark x1="53947" y1="23706" x2="53947" y2="23706"/>
                        <a14:foregroundMark x1="34079" y1="40765" x2="34079" y2="40765"/>
                        <a14:foregroundMark x1="34474" y1="50000" x2="34474" y2="50000"/>
                        <a14:foregroundMark x1="34276" y1="60765" x2="34276" y2="60765"/>
                        <a14:foregroundMark x1="68224" y1="71824" x2="68224" y2="71824"/>
                        <a14:foregroundMark x1="68618" y1="69647" x2="48947" y2="71647"/>
                        <a14:foregroundMark x1="48947" y1="71647" x2="42961" y2="67765"/>
                        <a14:foregroundMark x1="74013" y1="51118" x2="67105" y2="41235"/>
                        <a14:foregroundMark x1="67105" y1="41235" x2="69934" y2="32882"/>
                        <a14:foregroundMark x1="69934" y1="32882" x2="70921" y2="33176"/>
                        <a14:foregroundMark x1="41316" y1="70353" x2="49737" y2="74118"/>
                        <a14:foregroundMark x1="49737" y1="74118" x2="51053" y2="73882"/>
                        <a14:foregroundMark x1="33750" y1="39882" x2="33750" y2="39882"/>
                        <a14:foregroundMark x1="33553" y1="41765" x2="33553" y2="41765"/>
                        <a14:foregroundMark x1="33947" y1="51176" x2="33947" y2="511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7" t="27549"/>
          <a:stretch/>
        </p:blipFill>
        <p:spPr bwMode="auto">
          <a:xfrm>
            <a:off x="11403080" y="4331831"/>
            <a:ext cx="890520" cy="104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14EC628-6680-A97D-C134-E8525C654E41}"/>
              </a:ext>
            </a:extLst>
          </p:cNvPr>
          <p:cNvSpPr txBox="1">
            <a:spLocks/>
          </p:cNvSpPr>
          <p:nvPr/>
        </p:nvSpPr>
        <p:spPr>
          <a:xfrm>
            <a:off x="0" y="227369"/>
            <a:ext cx="12192000" cy="756362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5800" b="1" u="sng" dirty="0">
                <a:latin typeface="Arial Narrow" panose="020B0606020202030204" pitchFamily="34" charset="0"/>
              </a:rPr>
              <a:t>Two Rehabilitation Tax Credit Programs:</a:t>
            </a:r>
            <a:endParaRPr lang="en-US" sz="5800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6E87CB-402C-7C48-F44F-17261FB3C824}"/>
              </a:ext>
            </a:extLst>
          </p:cNvPr>
          <p:cNvSpPr txBox="1"/>
          <p:nvPr/>
        </p:nvSpPr>
        <p:spPr>
          <a:xfrm>
            <a:off x="0" y="5470399"/>
            <a:ext cx="121919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dirty="0"/>
              <a:t>Kentucky’s annual budget is </a:t>
            </a:r>
            <a:r>
              <a:rPr lang="en-US" sz="3400" b="1" u="sng" dirty="0"/>
              <a:t>$100 Million</a:t>
            </a:r>
            <a:r>
              <a:rPr lang="en-US" sz="3400" dirty="0"/>
              <a:t>, with </a:t>
            </a:r>
            <a:r>
              <a:rPr lang="en-US" sz="3400" b="1" dirty="0"/>
              <a:t>$25 Million </a:t>
            </a:r>
          </a:p>
          <a:p>
            <a:pPr algn="ctr"/>
            <a:r>
              <a:rPr lang="en-US" sz="3400" dirty="0"/>
              <a:t>specifically reserved for Owner-Occupied Residential properties!</a:t>
            </a:r>
            <a:endParaRPr lang="en-US" sz="3400" b="1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551F6D0-7196-5A2A-8AFB-3FF1104423D4}"/>
              </a:ext>
            </a:extLst>
          </p:cNvPr>
          <p:cNvSpPr txBox="1">
            <a:spLocks/>
          </p:cNvSpPr>
          <p:nvPr/>
        </p:nvSpPr>
        <p:spPr>
          <a:xfrm>
            <a:off x="0" y="4577194"/>
            <a:ext cx="5994400" cy="637138"/>
          </a:xfrm>
          <a:prstGeom prst="rect">
            <a:avLst/>
          </a:prstGeom>
          <a:solidFill>
            <a:srgbClr val="7A2425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	 Credit category &amp; Caps</a:t>
            </a:r>
            <a:endParaRPr lang="en-US" sz="4000" dirty="0">
              <a:solidFill>
                <a:srgbClr val="ECB04E"/>
              </a:solidFill>
            </a:endParaRPr>
          </a:p>
        </p:txBody>
      </p:sp>
      <p:pic>
        <p:nvPicPr>
          <p:cNvPr id="5" name="Picture 4" descr="Different Sheets Showing Paperwork Concept — Stock Vector">
            <a:extLst>
              <a:ext uri="{FF2B5EF4-FFF2-40B4-BE49-F238E27FC236}">
                <a16:creationId xmlns:a16="http://schemas.microsoft.com/office/drawing/2014/main" id="{0F0223BC-4DAB-6EE4-F794-77E90FFF1E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592" y1="27765" x2="20592" y2="27765"/>
                        <a14:foregroundMark x1="19539" y1="26294" x2="19539" y2="26294"/>
                        <a14:foregroundMark x1="20197" y1="17941" x2="29474" y2="17059"/>
                        <a14:foregroundMark x1="29474" y1="17059" x2="34079" y2="17235"/>
                        <a14:foregroundMark x1="34474" y1="23529" x2="56579" y2="23471"/>
                        <a14:foregroundMark x1="56579" y1="23471" x2="65329" y2="29647"/>
                        <a14:foregroundMark x1="65329" y1="29647" x2="62829" y2="65647"/>
                        <a14:foregroundMark x1="62829" y1="65647" x2="43355" y2="69529"/>
                        <a14:foregroundMark x1="43355" y1="69529" x2="44013" y2="34235"/>
                        <a14:foregroundMark x1="45658" y1="35000" x2="45658" y2="35000"/>
                        <a14:foregroundMark x1="46513" y1="35765" x2="46513" y2="35765"/>
                        <a14:foregroundMark x1="47105" y1="36647" x2="47105" y2="36647"/>
                        <a14:foregroundMark x1="47500" y1="37235" x2="47961" y2="37765"/>
                        <a14:foregroundMark x1="48355" y1="38353" x2="47763" y2="37588"/>
                        <a14:foregroundMark x1="47500" y1="37412" x2="47500" y2="37412"/>
                        <a14:foregroundMark x1="47500" y1="37412" x2="51645" y2="38882"/>
                        <a14:foregroundMark x1="54145" y1="39235" x2="54145" y2="39235"/>
                        <a14:foregroundMark x1="54342" y1="39059" x2="54342" y2="39059"/>
                        <a14:foregroundMark x1="54145" y1="40176" x2="51908" y2="41824"/>
                        <a14:foregroundMark x1="51053" y1="42765" x2="50395" y2="44059"/>
                        <a14:foregroundMark x1="50197" y1="44647" x2="49605" y2="45353"/>
                        <a14:foregroundMark x1="49408" y1="45353" x2="48750" y2="45353"/>
                        <a14:foregroundMark x1="48158" y1="45353" x2="47303" y2="45765"/>
                        <a14:foregroundMark x1="47303" y1="46294" x2="47303" y2="46294"/>
                        <a14:foregroundMark x1="47500" y1="47059" x2="47500" y2="47059"/>
                        <a14:foregroundMark x1="48158" y1="48882" x2="47961" y2="53176"/>
                        <a14:foregroundMark x1="47961" y1="54471" x2="47961" y2="54471"/>
                        <a14:foregroundMark x1="47961" y1="55176" x2="47961" y2="55176"/>
                        <a14:foregroundMark x1="47961" y1="56647" x2="47961" y2="57588"/>
                        <a14:foregroundMark x1="47763" y1="59235" x2="47763" y2="60941"/>
                        <a14:foregroundMark x1="47500" y1="64647" x2="47303" y2="68176"/>
                        <a14:foregroundMark x1="47303" y1="68882" x2="47303" y2="68882"/>
                        <a14:foregroundMark x1="47303" y1="69235" x2="47303" y2="69235"/>
                        <a14:foregroundMark x1="47303" y1="69059" x2="47303" y2="69059"/>
                        <a14:foregroundMark x1="47303" y1="69059" x2="47961" y2="68353"/>
                        <a14:foregroundMark x1="48750" y1="68353" x2="53553" y2="67059"/>
                        <a14:foregroundMark x1="68882" y1="63529" x2="69868" y2="64235"/>
                        <a14:foregroundMark x1="70132" y1="64471" x2="70329" y2="58353"/>
                        <a14:foregroundMark x1="71974" y1="44235" x2="70921" y2="43353"/>
                        <a14:foregroundMark x1="65987" y1="37235" x2="65987" y2="37235"/>
                        <a14:foregroundMark x1="65987" y1="36647" x2="55000" y2="30176"/>
                        <a14:foregroundMark x1="44408" y1="31118" x2="44013" y2="32235"/>
                        <a14:foregroundMark x1="42961" y1="32765" x2="32434" y2="34059"/>
                        <a14:foregroundMark x1="32434" y1="34059" x2="32434" y2="34059"/>
                        <a14:foregroundMark x1="25789" y1="30765" x2="19803" y2="24471"/>
                        <a14:foregroundMark x1="19803" y1="24471" x2="19803" y2="24471"/>
                        <a14:foregroundMark x1="19803" y1="18529" x2="40461" y2="35765"/>
                        <a14:foregroundMark x1="40461" y1="35765" x2="32632" y2="19235"/>
                        <a14:foregroundMark x1="36974" y1="17588" x2="58289" y2="60353"/>
                        <a14:foregroundMark x1="58289" y1="60353" x2="38224" y2="66471"/>
                        <a14:foregroundMark x1="20789" y1="35353" x2="19803" y2="62765"/>
                        <a14:foregroundMark x1="30526" y1="35941" x2="30987" y2="69647"/>
                        <a14:foregroundMark x1="39474" y1="16647" x2="47632" y2="17118"/>
                        <a14:foregroundMark x1="47632" y1="17118" x2="50658" y2="18353"/>
                        <a14:foregroundMark x1="45461" y1="24647" x2="53947" y2="23706"/>
                        <a14:foregroundMark x1="53947" y1="23706" x2="53947" y2="23706"/>
                        <a14:foregroundMark x1="34079" y1="40765" x2="34079" y2="40765"/>
                        <a14:foregroundMark x1="34474" y1="50000" x2="34474" y2="50000"/>
                        <a14:foregroundMark x1="34276" y1="60765" x2="34276" y2="60765"/>
                        <a14:foregroundMark x1="68224" y1="71824" x2="68224" y2="71824"/>
                        <a14:foregroundMark x1="68618" y1="69647" x2="48947" y2="71647"/>
                        <a14:foregroundMark x1="48947" y1="71647" x2="42961" y2="67765"/>
                        <a14:foregroundMark x1="74013" y1="51118" x2="67105" y2="41235"/>
                        <a14:foregroundMark x1="67105" y1="41235" x2="69934" y2="32882"/>
                        <a14:foregroundMark x1="69934" y1="32882" x2="70921" y2="33176"/>
                        <a14:foregroundMark x1="41316" y1="70353" x2="49737" y2="74118"/>
                        <a14:foregroundMark x1="49737" y1="74118" x2="51053" y2="73882"/>
                        <a14:foregroundMark x1="33750" y1="39882" x2="33750" y2="39882"/>
                        <a14:foregroundMark x1="33553" y1="41765" x2="33553" y2="41765"/>
                        <a14:foregroundMark x1="33947" y1="51176" x2="33947" y2="5117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53" t="27118"/>
          <a:stretch/>
        </p:blipFill>
        <p:spPr bwMode="auto">
          <a:xfrm>
            <a:off x="206319" y="4434771"/>
            <a:ext cx="885881" cy="103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772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1448 Saint James Ct, Louisville, KY 40208">
            <a:extLst>
              <a:ext uri="{FF2B5EF4-FFF2-40B4-BE49-F238E27FC236}">
                <a16:creationId xmlns:a16="http://schemas.microsoft.com/office/drawing/2014/main" id="{7E9C9BAE-95C8-C585-2174-AD4FD8377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t="8836" r="16913" b="20008"/>
          <a:stretch/>
        </p:blipFill>
        <p:spPr bwMode="auto">
          <a:xfrm>
            <a:off x="229849" y="1024834"/>
            <a:ext cx="5799477" cy="28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ew 1st full size image of this home">
            <a:extLst>
              <a:ext uri="{FF2B5EF4-FFF2-40B4-BE49-F238E27FC236}">
                <a16:creationId xmlns:a16="http://schemas.microsoft.com/office/drawing/2014/main" id="{5E9C3FFD-3F3E-849C-F8E6-5377830BD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1" r="-3" b="14987"/>
          <a:stretch/>
        </p:blipFill>
        <p:spPr bwMode="auto">
          <a:xfrm>
            <a:off x="229848" y="3932925"/>
            <a:ext cx="5799477" cy="276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nut Street Baptist Church , Upcoming Events in Louisville on">
            <a:extLst>
              <a:ext uri="{FF2B5EF4-FFF2-40B4-BE49-F238E27FC236}">
                <a16:creationId xmlns:a16="http://schemas.microsoft.com/office/drawing/2014/main" id="{775F3F53-8EB6-CD8B-6CDD-028A2A9F9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96" r="2" b="4822"/>
          <a:stretch/>
        </p:blipFill>
        <p:spPr bwMode="auto">
          <a:xfrm>
            <a:off x="6255117" y="3941417"/>
            <a:ext cx="5704503" cy="279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06736A-CA4B-07D6-5EA1-95AC410B6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5303" y="4627258"/>
            <a:ext cx="4623404" cy="1101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Tax-Exempt: </a:t>
            </a:r>
          </a:p>
          <a:p>
            <a:pPr algn="ctr" eaLnBrk="1" hangingPunct="1"/>
            <a:r>
              <a:rPr lang="en-US" altLang="en-US" sz="32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20%</a:t>
            </a:r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of QREs, transferrable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EF99B0-D70A-B300-989A-1D670D5DD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73" y="4649921"/>
            <a:ext cx="4734828" cy="10788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Both Residence &amp; Income:</a:t>
            </a:r>
          </a:p>
          <a:p>
            <a:pPr algn="ctr" eaLnBrk="1" hangingPunct="1"/>
            <a:r>
              <a:rPr lang="en-US" altLang="en-US" sz="32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30%</a:t>
            </a:r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of QREs State Credit*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3BF235-AD11-002D-1195-EAAE49BB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02" y="1789742"/>
            <a:ext cx="4232368" cy="10582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Personal Residence:</a:t>
            </a:r>
          </a:p>
          <a:p>
            <a:pPr algn="ctr" eaLnBrk="1" hangingPunct="1"/>
            <a:r>
              <a:rPr lang="en-US" altLang="en-US" sz="32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30%</a:t>
            </a:r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of QREs State Credit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2162A-DB51-AB82-7AF7-936ADAD39FFC}"/>
              </a:ext>
            </a:extLst>
          </p:cNvPr>
          <p:cNvSpPr/>
          <p:nvPr/>
        </p:nvSpPr>
        <p:spPr>
          <a:xfrm>
            <a:off x="-3254" y="0"/>
            <a:ext cx="6260903" cy="1024834"/>
          </a:xfrm>
          <a:prstGeom prst="rect">
            <a:avLst/>
          </a:prstGeom>
          <a:solidFill>
            <a:srgbClr val="C56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80BC45-A4A0-18C4-8D61-BB11C0B4E5D6}"/>
              </a:ext>
            </a:extLst>
          </p:cNvPr>
          <p:cNvSpPr/>
          <p:nvPr/>
        </p:nvSpPr>
        <p:spPr>
          <a:xfrm>
            <a:off x="-3254" y="1007852"/>
            <a:ext cx="285383" cy="5850147"/>
          </a:xfrm>
          <a:prstGeom prst="rect">
            <a:avLst/>
          </a:prstGeom>
          <a:solidFill>
            <a:srgbClr val="C56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8CCE8F-1EFC-9447-9BE4-B58E9CCBC14C}"/>
              </a:ext>
            </a:extLst>
          </p:cNvPr>
          <p:cNvSpPr/>
          <p:nvPr/>
        </p:nvSpPr>
        <p:spPr>
          <a:xfrm>
            <a:off x="6000180" y="16983"/>
            <a:ext cx="266113" cy="6857999"/>
          </a:xfrm>
          <a:prstGeom prst="rect">
            <a:avLst/>
          </a:prstGeom>
          <a:solidFill>
            <a:srgbClr val="C56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CE396-8D8B-8638-5FD9-8DD1BFBB5C2B}"/>
              </a:ext>
            </a:extLst>
          </p:cNvPr>
          <p:cNvSpPr/>
          <p:nvPr/>
        </p:nvSpPr>
        <p:spPr>
          <a:xfrm>
            <a:off x="13973" y="6644253"/>
            <a:ext cx="12178027" cy="213747"/>
          </a:xfrm>
          <a:prstGeom prst="rect">
            <a:avLst/>
          </a:prstGeom>
          <a:solidFill>
            <a:srgbClr val="C56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0C80B9-1C31-4484-2A52-B98662914833}"/>
              </a:ext>
            </a:extLst>
          </p:cNvPr>
          <p:cNvSpPr/>
          <p:nvPr/>
        </p:nvSpPr>
        <p:spPr>
          <a:xfrm>
            <a:off x="48145" y="3763465"/>
            <a:ext cx="12143856" cy="213747"/>
          </a:xfrm>
          <a:prstGeom prst="rect">
            <a:avLst/>
          </a:prstGeom>
          <a:solidFill>
            <a:srgbClr val="C56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8ECE4D8-623E-EE36-B6D8-36E3042F30C1}"/>
              </a:ext>
            </a:extLst>
          </p:cNvPr>
          <p:cNvSpPr/>
          <p:nvPr/>
        </p:nvSpPr>
        <p:spPr>
          <a:xfrm>
            <a:off x="11915953" y="1007851"/>
            <a:ext cx="276047" cy="5850147"/>
          </a:xfrm>
          <a:prstGeom prst="rect">
            <a:avLst/>
          </a:prstGeom>
          <a:solidFill>
            <a:srgbClr val="C56C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33F21C3-7ED7-3F33-BC86-FC4670B31ABB}"/>
              </a:ext>
            </a:extLst>
          </p:cNvPr>
          <p:cNvSpPr/>
          <p:nvPr/>
        </p:nvSpPr>
        <p:spPr>
          <a:xfrm>
            <a:off x="6255118" y="-16982"/>
            <a:ext cx="5968240" cy="3780445"/>
          </a:xfrm>
          <a:prstGeom prst="rect">
            <a:avLst/>
          </a:prstGeom>
          <a:solidFill>
            <a:srgbClr val="A3B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16711C0-0BA8-7707-49ED-9447001502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0" t="7052" r="6734" b="22697"/>
          <a:stretch/>
        </p:blipFill>
        <p:spPr>
          <a:xfrm>
            <a:off x="6362914" y="973848"/>
            <a:ext cx="5443718" cy="26146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4CC7E7-58F2-1D5C-994D-D4EF4BD26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1051" y="1789742"/>
            <a:ext cx="4689444" cy="10818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Income-Producing:</a:t>
            </a:r>
          </a:p>
          <a:p>
            <a:pPr algn="ctr" eaLnBrk="1" hangingPunct="1"/>
            <a:r>
              <a:rPr lang="en-US" altLang="en-US" sz="32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20%</a:t>
            </a:r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State &amp; </a:t>
            </a:r>
            <a:r>
              <a:rPr lang="en-US" altLang="en-US" sz="32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20%</a:t>
            </a:r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Federal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ADA21A6-3FFF-3B99-4944-4E4C04DD4700}"/>
              </a:ext>
            </a:extLst>
          </p:cNvPr>
          <p:cNvSpPr txBox="1">
            <a:spLocks/>
          </p:cNvSpPr>
          <p:nvPr/>
        </p:nvSpPr>
        <p:spPr>
          <a:xfrm>
            <a:off x="6262427" y="228596"/>
            <a:ext cx="5843602" cy="567641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spc="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Federal Credit:</a:t>
            </a:r>
            <a:endParaRPr lang="en-US" b="1" spc="3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83E685-D860-EF3C-82CA-CCF6F9C3D9DF}"/>
              </a:ext>
            </a:extLst>
          </p:cNvPr>
          <p:cNvSpPr txBox="1"/>
          <p:nvPr/>
        </p:nvSpPr>
        <p:spPr>
          <a:xfrm>
            <a:off x="154126" y="93013"/>
            <a:ext cx="6046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5400" b="1" spc="3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State Tax Credit</a:t>
            </a:r>
            <a:endParaRPr lang="en-US" sz="5400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7E60DB-FECA-5623-737C-0FF0EF49BA6B}"/>
              </a:ext>
            </a:extLst>
          </p:cNvPr>
          <p:cNvSpPr txBox="1"/>
          <p:nvPr/>
        </p:nvSpPr>
        <p:spPr>
          <a:xfrm>
            <a:off x="1023839" y="3007904"/>
            <a:ext cx="423236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$20,000 min - $400,000 max QREs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4D08D1-B17E-1443-D649-10581B17F631}"/>
              </a:ext>
            </a:extLst>
          </p:cNvPr>
          <p:cNvSpPr txBox="1"/>
          <p:nvPr/>
        </p:nvSpPr>
        <p:spPr>
          <a:xfrm>
            <a:off x="6995303" y="3049226"/>
            <a:ext cx="462340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Adjusted Basis - $80million max QREs**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22232A-7710-063A-632E-0186301BA194}"/>
              </a:ext>
            </a:extLst>
          </p:cNvPr>
          <p:cNvSpPr txBox="1"/>
          <p:nvPr/>
        </p:nvSpPr>
        <p:spPr>
          <a:xfrm>
            <a:off x="759783" y="5875000"/>
            <a:ext cx="473482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$20,000 min - $400,000 max QREs**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E7C558-1309-8079-6FE5-CBFF32677576}"/>
              </a:ext>
            </a:extLst>
          </p:cNvPr>
          <p:cNvSpPr txBox="1"/>
          <p:nvPr/>
        </p:nvSpPr>
        <p:spPr>
          <a:xfrm>
            <a:off x="6971051" y="5837730"/>
            <a:ext cx="462492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$20,000 min - $80million max QREs**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9618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CE843F-63FF-E81F-7A30-300C8C715BCA}"/>
              </a:ext>
            </a:extLst>
          </p:cNvPr>
          <p:cNvSpPr/>
          <p:nvPr/>
        </p:nvSpPr>
        <p:spPr>
          <a:xfrm>
            <a:off x="0" y="267128"/>
            <a:ext cx="12191999" cy="941059"/>
          </a:xfrm>
          <a:prstGeom prst="rect">
            <a:avLst/>
          </a:prstGeom>
          <a:solidFill>
            <a:srgbClr val="7A24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6E1FC-3F31-CCEC-BA87-ADBD770795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1828800"/>
            <a:ext cx="12192000" cy="502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B1D29C-99D6-69A1-600B-40D14AEBBFED}"/>
              </a:ext>
            </a:extLst>
          </p:cNvPr>
          <p:cNvSpPr txBox="1"/>
          <p:nvPr/>
        </p:nvSpPr>
        <p:spPr>
          <a:xfrm>
            <a:off x="0" y="1208187"/>
            <a:ext cx="121919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3"/>
              </a:rPr>
              <a:t>https://heritage.ky.gov/historic-buildings/rehab-tax-credits/Pages/overview.aspx</a:t>
            </a:r>
            <a:r>
              <a:rPr lang="en-US" sz="2400" dirty="0"/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4EC72D-21CC-A6E9-6B4D-F422E938C49C}"/>
              </a:ext>
            </a:extLst>
          </p:cNvPr>
          <p:cNvCxnSpPr>
            <a:cxnSpLocks/>
          </p:cNvCxnSpPr>
          <p:nvPr/>
        </p:nvCxnSpPr>
        <p:spPr>
          <a:xfrm flipH="1">
            <a:off x="7726166" y="1828800"/>
            <a:ext cx="1099335" cy="328746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005A099-2205-E8A9-4737-E803B0658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16" t="65498" r="29896" b="3030"/>
          <a:stretch/>
        </p:blipFill>
        <p:spPr>
          <a:xfrm>
            <a:off x="3676649" y="5134778"/>
            <a:ext cx="4838700" cy="158279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CEFD67A-356D-0A52-3269-B45DF5114194}"/>
              </a:ext>
            </a:extLst>
          </p:cNvPr>
          <p:cNvSpPr/>
          <p:nvPr/>
        </p:nvSpPr>
        <p:spPr>
          <a:xfrm>
            <a:off x="2890463" y="5032052"/>
            <a:ext cx="6411074" cy="1788243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EB19C-0B5E-3D29-32CE-2E925AA03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25" t="32234" r="3616" b="57827"/>
          <a:stretch/>
        </p:blipFill>
        <p:spPr>
          <a:xfrm>
            <a:off x="9348840" y="3294719"/>
            <a:ext cx="2711949" cy="586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2D8673-A251-17C4-348B-FE72B276C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81" t="53275" r="83522" b="36786"/>
          <a:stretch/>
        </p:blipFill>
        <p:spPr>
          <a:xfrm>
            <a:off x="-344826" y="4467100"/>
            <a:ext cx="2711949" cy="586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F48C4F-E88A-2555-8AE4-9A8AA6FA72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15" t="37578" r="92790" b="53597"/>
          <a:stretch/>
        </p:blipFill>
        <p:spPr>
          <a:xfrm>
            <a:off x="-311578" y="3719685"/>
            <a:ext cx="1348126" cy="5207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A4A6904-787D-48BB-9A60-087A7C7410DC}"/>
              </a:ext>
            </a:extLst>
          </p:cNvPr>
          <p:cNvCxnSpPr>
            <a:cxnSpLocks/>
          </p:cNvCxnSpPr>
          <p:nvPr/>
        </p:nvCxnSpPr>
        <p:spPr>
          <a:xfrm>
            <a:off x="1497315" y="1828800"/>
            <a:ext cx="0" cy="27559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D613B64C-36DB-89D2-4E7E-31BAB0A4C67E}"/>
              </a:ext>
            </a:extLst>
          </p:cNvPr>
          <p:cNvSpPr txBox="1">
            <a:spLocks/>
          </p:cNvSpPr>
          <p:nvPr/>
        </p:nvSpPr>
        <p:spPr>
          <a:xfrm>
            <a:off x="0" y="37705"/>
            <a:ext cx="12191999" cy="14732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8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WHERE</a:t>
            </a:r>
            <a:r>
              <a:rPr lang="en-US" alt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 to get info and submit </a:t>
            </a:r>
            <a:r>
              <a:rPr lang="en-US" altLang="en-US" sz="48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ALL</a:t>
            </a:r>
            <a:r>
              <a:rPr lang="en-US" alt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 applications:</a:t>
            </a:r>
            <a:endParaRPr lang="en-US" sz="48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ABDD9A-F7B0-DC82-01F8-E96B20419E1D}"/>
              </a:ext>
            </a:extLst>
          </p:cNvPr>
          <p:cNvCxnSpPr>
            <a:cxnSpLocks/>
          </p:cNvCxnSpPr>
          <p:nvPr/>
        </p:nvCxnSpPr>
        <p:spPr>
          <a:xfrm flipH="1">
            <a:off x="10704814" y="1828800"/>
            <a:ext cx="1" cy="16002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01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id="{FC391574-9F5D-5F35-AD89-EF8857859A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67" r="30560" b="83588"/>
          <a:stretch/>
        </p:blipFill>
        <p:spPr bwMode="auto">
          <a:xfrm>
            <a:off x="8229600" y="-32820"/>
            <a:ext cx="3695700" cy="12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503BD39B-E6C0-7923-98ED-06DB2A090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27507" b="88567"/>
          <a:stretch/>
        </p:blipFill>
        <p:spPr bwMode="auto">
          <a:xfrm>
            <a:off x="4275498" y="-32484"/>
            <a:ext cx="3695700" cy="89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LA Times: 10 Los Angeles Landmarks on the National Register of Historic  Places You Can't Miss (as curated by me!) - Etan Does LA">
            <a:extLst>
              <a:ext uri="{FF2B5EF4-FFF2-40B4-BE49-F238E27FC236}">
                <a16:creationId xmlns:a16="http://schemas.microsoft.com/office/drawing/2014/main" id="{364EBDE5-DDCC-FA66-DF55-6BC43279A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49" l="234" r="99533">
                        <a14:foregroundMark x1="13201" y1="0" x2="9930" y2="16813"/>
                        <a14:foregroundMark x1="9930" y1="16813" x2="24416" y2="54466"/>
                        <a14:foregroundMark x1="24416" y1="54466" x2="39486" y2="54641"/>
                        <a14:foregroundMark x1="39486" y1="54641" x2="39486" y2="46060"/>
                        <a14:foregroundMark x1="39486" y1="46060" x2="17056" y2="69702"/>
                        <a14:foregroundMark x1="17056" y1="69702" x2="92173" y2="49387"/>
                        <a14:foregroundMark x1="92173" y1="49387" x2="48248" y2="12609"/>
                        <a14:foregroundMark x1="48248" y1="12609" x2="16822" y2="58319"/>
                        <a14:foregroundMark x1="16822" y1="58319" x2="44509" y2="81786"/>
                        <a14:foregroundMark x1="44509" y1="81786" x2="73715" y2="83363"/>
                        <a14:foregroundMark x1="73715" y1="83363" x2="79673" y2="89842"/>
                        <a14:foregroundMark x1="79673" y1="89842" x2="14953" y2="97373"/>
                        <a14:foregroundMark x1="14953" y1="97373" x2="4089" y2="65499"/>
                        <a14:foregroundMark x1="4089" y1="65499" x2="8995" y2="16637"/>
                        <a14:foregroundMark x1="8995" y1="16637" x2="46495" y2="3853"/>
                        <a14:foregroundMark x1="59024" y1="6305" x2="83178" y2="11033"/>
                        <a14:foregroundMark x1="58346" y1="6172" x2="59024" y2="6305"/>
                        <a14:foregroundMark x1="46495" y1="3853" x2="56424" y2="5796"/>
                        <a14:foregroundMark x1="83178" y1="11033" x2="94860" y2="62697"/>
                        <a14:foregroundMark x1="94860" y1="62697" x2="95327" y2="83888"/>
                        <a14:foregroundMark x1="95327" y1="83888" x2="94743" y2="84063"/>
                        <a14:foregroundMark x1="26752" y1="5429" x2="26752" y2="5429"/>
                        <a14:foregroundMark x1="17640" y1="1751" x2="32360" y2="16637"/>
                        <a14:foregroundMark x1="32360" y1="16637" x2="20911" y2="32574"/>
                        <a14:foregroundMark x1="20911" y1="32574" x2="30374" y2="28196"/>
                        <a14:foregroundMark x1="30958" y1="20140" x2="14252" y2="26270"/>
                        <a14:foregroundMark x1="14252" y1="26270" x2="10514" y2="44133"/>
                        <a14:foregroundMark x1="10514" y1="44133" x2="16121" y2="60595"/>
                        <a14:foregroundMark x1="16121" y1="60595" x2="17874" y2="81086"/>
                        <a14:foregroundMark x1="17874" y1="81086" x2="28855" y2="94221"/>
                        <a14:foregroundMark x1="28855" y1="94221" x2="38435" y2="97198"/>
                        <a14:foregroundMark x1="19393" y1="96322" x2="35981" y2="86690"/>
                        <a14:foregroundMark x1="35981" y1="86690" x2="28388" y2="82312"/>
                        <a14:foregroundMark x1="28388" y1="82312" x2="32944" y2="67776"/>
                        <a14:foregroundMark x1="40593" y1="67101" x2="42874" y2="66900"/>
                        <a14:foregroundMark x1="36911" y1="67426" x2="40058" y2="67148"/>
                        <a14:foregroundMark x1="32944" y1="67776" x2="36911" y2="67426"/>
                        <a14:foregroundMark x1="73715" y1="95797" x2="67640" y2="96322"/>
                        <a14:foregroundMark x1="67640" y1="96322" x2="90070" y2="81261"/>
                        <a14:foregroundMark x1="90070" y1="81261" x2="94042" y2="52539"/>
                        <a14:foregroundMark x1="94042" y1="52539" x2="96495" y2="49387"/>
                        <a14:foregroundMark x1="98364" y1="51138" x2="94860" y2="89842"/>
                        <a14:foregroundMark x1="94860" y1="89842" x2="94042" y2="92294"/>
                        <a14:foregroundMark x1="91005" y1="92995" x2="91005" y2="92995"/>
                        <a14:foregroundMark x1="95093" y1="91769" x2="95093" y2="91769"/>
                        <a14:foregroundMark x1="87033" y1="96848" x2="98715" y2="85814"/>
                        <a14:foregroundMark x1="76752" y1="98599" x2="99416" y2="80736"/>
                        <a14:foregroundMark x1="97079" y1="15236" x2="79790" y2="4028"/>
                        <a14:foregroundMark x1="98832" y1="7005" x2="74766" y2="0"/>
                        <a14:foregroundMark x1="39720" y1="2802" x2="24766" y2="2277"/>
                        <a14:foregroundMark x1="24766" y1="2277" x2="31776" y2="18039"/>
                        <a14:foregroundMark x1="31776" y1="18039" x2="33528" y2="20140"/>
                        <a14:foregroundMark x1="42523" y1="15236" x2="23832" y2="24869"/>
                        <a14:foregroundMark x1="18808" y1="15412" x2="12150" y2="18914"/>
                        <a14:foregroundMark x1="11449" y1="4729" x2="3037" y2="23993"/>
                        <a14:foregroundMark x1="3037" y1="23993" x2="4089" y2="24343"/>
                        <a14:foregroundMark x1="8178" y1="2977" x2="9346" y2="56217"/>
                        <a14:foregroundMark x1="9346" y1="56217" x2="19860" y2="60070"/>
                        <a14:foregroundMark x1="19860" y1="60070" x2="7360" y2="59720"/>
                        <a14:foregroundMark x1="7360" y1="59720" x2="15888" y2="65324"/>
                        <a14:foregroundMark x1="5724" y1="74256" x2="11098" y2="77058"/>
                        <a14:foregroundMark x1="11098" y1="77058" x2="35047" y2="76182"/>
                        <a14:foregroundMark x1="35047" y1="76182" x2="22664" y2="61471"/>
                        <a14:foregroundMark x1="22664" y1="61471" x2="32944" y2="32399"/>
                        <a14:foregroundMark x1="32944" y1="32399" x2="26168" y2="28021"/>
                        <a14:foregroundMark x1="31659" y1="40455" x2="9930" y2="44308"/>
                        <a14:foregroundMark x1="44042" y1="33975" x2="21612" y2="42207"/>
                        <a14:foregroundMark x1="2336" y1="39930" x2="4206" y2="80911"/>
                        <a14:foregroundMark x1="4206" y1="80911" x2="4556" y2="81786"/>
                        <a14:foregroundMark x1="13668" y1="64098" x2="13668" y2="64098"/>
                        <a14:foregroundMark x1="11098" y1="67951" x2="11098" y2="67951"/>
                        <a14:foregroundMark x1="350" y1="69527" x2="350" y2="70403"/>
                        <a14:foregroundMark x1="5841" y1="83012" x2="7126" y2="83012"/>
                        <a14:foregroundMark x1="8879" y1="83012" x2="15187" y2="84764"/>
                        <a14:foregroundMark x1="16238" y1="85114" x2="17173" y2="86515"/>
                        <a14:foregroundMark x1="34112" y1="91068" x2="34696" y2="91068"/>
                        <a14:foregroundMark x1="56659" y1="93520" x2="56192" y2="94746"/>
                        <a14:foregroundMark x1="55958" y1="95797" x2="54439" y2="95797"/>
                        <a14:foregroundMark x1="45794" y1="98424" x2="45794" y2="98424"/>
                        <a14:foregroundMark x1="9346" y1="97198" x2="9346" y2="97198"/>
                        <a14:foregroundMark x1="10981" y1="93170" x2="10981" y2="94571"/>
                        <a14:foregroundMark x1="10864" y1="97548" x2="10864" y2="97548"/>
                        <a14:foregroundMark x1="71028" y1="22067" x2="71028" y2="22067"/>
                        <a14:foregroundMark x1="65537" y1="13660" x2="67757" y2="12259"/>
                        <a14:foregroundMark x1="70093" y1="9282" x2="70561" y2="8406"/>
                        <a14:foregroundMark x1="71495" y1="4028" x2="71846" y2="3853"/>
                        <a14:foregroundMark x1="78388" y1="8056" x2="78388" y2="9282"/>
                        <a14:foregroundMark x1="82243" y1="21716" x2="82243" y2="21716"/>
                        <a14:foregroundMark x1="87033" y1="19089" x2="88902" y2="18564"/>
                        <a14:foregroundMark x1="97430" y1="15587" x2="97430" y2="15587"/>
                        <a14:foregroundMark x1="97430" y1="7881" x2="97430" y2="7881"/>
                        <a14:foregroundMark x1="95911" y1="1926" x2="95911" y2="1926"/>
                        <a14:foregroundMark x1="94626" y1="14361" x2="94626" y2="14361"/>
                        <a14:foregroundMark x1="93925" y1="27145" x2="93925" y2="27145"/>
                        <a14:foregroundMark x1="94743" y1="29772" x2="94743" y2="29772"/>
                        <a14:foregroundMark x1="92056" y1="28371" x2="92056" y2="28371"/>
                        <a14:foregroundMark x1="91822" y1="28371" x2="91822" y2="28371"/>
                        <a14:foregroundMark x1="91706" y1="27846" x2="91939" y2="27145"/>
                        <a14:foregroundMark x1="93458" y1="25919" x2="93925" y2="25394"/>
                        <a14:foregroundMark x1="95210" y1="23993" x2="95561" y2="23292"/>
                        <a14:foregroundMark x1="98481" y1="7881" x2="98715" y2="19965"/>
                        <a14:foregroundMark x1="98715" y1="19965" x2="92173" y2="24518"/>
                        <a14:foregroundMark x1="92173" y1="24518" x2="88785" y2="23117"/>
                        <a14:foregroundMark x1="90070" y1="17513" x2="92523" y2="18039"/>
                        <a14:foregroundMark x1="95678" y1="26095" x2="96262" y2="27320"/>
                        <a14:foregroundMark x1="97196" y1="32750" x2="95327" y2="32750"/>
                        <a14:foregroundMark x1="91121" y1="32750" x2="91121" y2="32750"/>
                        <a14:foregroundMark x1="96846" y1="25919" x2="96028" y2="26270"/>
                        <a14:foregroundMark x1="74650" y1="22067" x2="74650" y2="22067"/>
                        <a14:foregroundMark x1="68925" y1="17163" x2="68925" y2="17163"/>
                        <a14:foregroundMark x1="65421" y1="16112" x2="65421" y2="16112"/>
                        <a14:foregroundMark x1="65304" y1="13485" x2="65304" y2="13485"/>
                        <a14:foregroundMark x1="66005" y1="8932" x2="67173" y2="5779"/>
                        <a14:foregroundMark x1="67523" y1="4203" x2="67757" y2="3503"/>
                        <a14:foregroundMark x1="68575" y1="2802" x2="68575" y2="2802"/>
                        <a14:foregroundMark x1="58294" y1="0" x2="58294" y2="0"/>
                        <a14:foregroundMark x1="62617" y1="3152" x2="62617" y2="3152"/>
                        <a14:foregroundMark x1="60981" y1="7356" x2="60981" y2="7356"/>
                        <a14:foregroundMark x1="63551" y1="21891" x2="63551" y2="21891"/>
                        <a14:foregroundMark x1="62266" y1="15587" x2="62266" y2="15587"/>
                        <a14:foregroundMark x1="69159" y1="18039" x2="69159" y2="18039"/>
                        <a14:foregroundMark x1="62383" y1="14361" x2="62383" y2="14361"/>
                        <a14:foregroundMark x1="67407" y1="15587" x2="68925" y2="15061"/>
                        <a14:foregroundMark x1="70561" y1="14186" x2="71028" y2="14186"/>
                        <a14:foregroundMark x1="72079" y1="14011" x2="73715" y2="14011"/>
                        <a14:foregroundMark x1="76986" y1="15236" x2="76986" y2="15236"/>
                        <a14:foregroundMark x1="78271" y1="15587" x2="78271" y2="15587"/>
                        <a14:foregroundMark x1="78621" y1="15762" x2="78621" y2="15762"/>
                        <a14:foregroundMark x1="79556" y1="16813" x2="79556" y2="16813"/>
                        <a14:foregroundMark x1="80023" y1="18564" x2="80023" y2="18564"/>
                        <a14:foregroundMark x1="80140" y1="19264" x2="79790" y2="19440"/>
                        <a14:foregroundMark x1="73481" y1="19965" x2="73481" y2="19965"/>
                        <a14:foregroundMark x1="76402" y1="19965" x2="76986" y2="19965"/>
                        <a14:foregroundMark x1="77570" y1="20490" x2="78388" y2="20841"/>
                        <a14:foregroundMark x1="79439" y1="21366" x2="80607" y2="21891"/>
                        <a14:foregroundMark x1="81893" y1="22417" x2="82243" y2="22417"/>
                        <a14:foregroundMark x1="92991" y1="2802" x2="94159" y2="2802"/>
                        <a14:foregroundMark x1="94860" y1="3327" x2="95678" y2="3678"/>
                        <a14:foregroundMark x1="97079" y1="4203" x2="97664" y2="4203"/>
                        <a14:foregroundMark x1="97780" y1="4203" x2="97780" y2="4203"/>
                        <a14:foregroundMark x1="98131" y1="4553" x2="98131" y2="4553"/>
                        <a14:foregroundMark x1="97897" y1="1751" x2="97897" y2="1751"/>
                        <a14:foregroundMark x1="98481" y1="1751" x2="99533" y2="1751"/>
                        <a14:foregroundMark x1="99533" y1="1751" x2="98715" y2="1926"/>
                        <a14:foregroundMark x1="94042" y1="1751" x2="94042" y2="1751"/>
                        <a14:foregroundMark x1="93107" y1="1401" x2="92523" y2="1401"/>
                        <a14:foregroundMark x1="91706" y1="1401" x2="91706" y2="1401"/>
                        <a14:foregroundMark x1="90304" y1="28371" x2="90304" y2="28371"/>
                        <a14:foregroundMark x1="90888" y1="28546" x2="91706" y2="29422"/>
                        <a14:foregroundMark x1="92757" y1="32925" x2="92757" y2="32925"/>
                        <a14:foregroundMark x1="92991" y1="33275" x2="92991" y2="33275"/>
                        <a14:foregroundMark x1="94393" y1="33275" x2="94977" y2="33275"/>
                        <a14:foregroundMark x1="94977" y1="36252" x2="94977" y2="36252"/>
                        <a14:foregroundMark x1="96495" y1="34851" x2="96495" y2="34851"/>
                        <a14:foregroundMark x1="99182" y1="36427" x2="99182" y2="36427"/>
                        <a14:foregroundMark x1="95911" y1="37128" x2="95911" y2="37128"/>
                        <a14:foregroundMark x1="94743" y1="38354" x2="94743" y2="38354"/>
                        <a14:foregroundMark x1="41706" y1="86865" x2="41706" y2="86865"/>
                        <a14:foregroundMark x1="38551" y1="81611" x2="38551" y2="81611"/>
                        <a14:foregroundMark x1="38435" y1="81611" x2="38435" y2="81611"/>
                        <a14:foregroundMark x1="42991" y1="86515" x2="42991" y2="86515"/>
                        <a14:foregroundMark x1="43458" y1="86515" x2="43458" y2="86515"/>
                        <a14:foregroundMark x1="44159" y1="87391" x2="45210" y2="87391"/>
                        <a14:foregroundMark x1="52220" y1="89317" x2="52220" y2="89317"/>
                        <a14:foregroundMark x1="55607" y1="94396" x2="55607" y2="94396"/>
                        <a14:foregroundMark x1="50584" y1="96848" x2="50584" y2="96848"/>
                        <a14:foregroundMark x1="51636" y1="96848" x2="52103" y2="96848"/>
                        <a14:foregroundMark x1="57477" y1="97373" x2="58061" y2="97373"/>
                        <a14:foregroundMark x1="94276" y1="96322" x2="94276" y2="96322"/>
                        <a14:foregroundMark x1="95678" y1="96497" x2="95678" y2="96497"/>
                        <a14:foregroundMark x1="83762" y1="82312" x2="84112" y2="82137"/>
                        <a14:foregroundMark x1="86682" y1="76007" x2="86682" y2="76007"/>
                        <a14:foregroundMark x1="87383" y1="71454" x2="87383" y2="71454"/>
                        <a14:foregroundMark x1="89136" y1="71103" x2="89136" y2="71103"/>
                        <a14:foregroundMark x1="82593" y1="78109" x2="82593" y2="78109"/>
                        <a14:foregroundMark x1="82593" y1="79159" x2="82593" y2="79159"/>
                        <a14:foregroundMark x1="81659" y1="83538" x2="81659" y2="83538"/>
                        <a14:foregroundMark x1="80841" y1="84238" x2="80841" y2="84238"/>
                        <a14:foregroundMark x1="82477" y1="84238" x2="83995" y2="84063"/>
                        <a14:foregroundMark x1="81192" y1="81436" x2="80841" y2="81261"/>
                        <a14:foregroundMark x1="79439" y1="80210" x2="79439" y2="80210"/>
                        <a14:foregroundMark x1="79556" y1="78809" x2="80958" y2="78634"/>
                        <a14:foregroundMark x1="82009" y1="78634" x2="82009" y2="78634"/>
                        <a14:foregroundMark x1="98832" y1="70578" x2="98832" y2="70578"/>
                        <a14:foregroundMark x1="98832" y1="70228" x2="98832" y2="70228"/>
                        <a14:foregroundMark x1="99416" y1="68651" x2="99416" y2="68651"/>
                        <a14:foregroundMark x1="94977" y1="45709" x2="94977" y2="45709"/>
                        <a14:foregroundMark x1="94860" y1="45359" x2="94860" y2="45359"/>
                        <a14:foregroundMark x1="93808" y1="45534" x2="93808" y2="45534"/>
                        <a14:foregroundMark x1="93692" y1="45534" x2="96028" y2="45359"/>
                        <a14:foregroundMark x1="97430" y1="45709" x2="97780" y2="45534"/>
                        <a14:foregroundMark x1="99299" y1="46235" x2="99299" y2="46235"/>
                        <a14:foregroundMark x1="99065" y1="97548" x2="99065" y2="97548"/>
                        <a14:foregroundMark x1="56075" y1="80560" x2="56075" y2="80560"/>
                        <a14:foregroundMark x1="5607" y1="95972" x2="5607" y2="95972"/>
                        <a14:foregroundMark x1="55841" y1="79685" x2="55841" y2="79685"/>
                        <a14:foregroundMark x1="55374" y1="85289" x2="56893" y2="77583"/>
                        <a14:foregroundMark x1="56893" y1="77583" x2="57360" y2="76357"/>
                        <a14:foregroundMark x1="96963" y1="98249" x2="96963" y2="98249"/>
                        <a14:foregroundMark x1="59930" y1="2102" x2="59930" y2="2102"/>
                        <a14:backgroundMark x1="40070" y1="66025" x2="40070" y2="66550"/>
                        <a14:backgroundMark x1="39836" y1="67426" x2="39836" y2="67426"/>
                        <a14:backgroundMark x1="40304" y1="67075" x2="40304" y2="67075"/>
                        <a14:backgroundMark x1="39953" y1="67426" x2="40537" y2="67250"/>
                        <a14:backgroundMark x1="99533" y1="99124" x2="99533" y2="99124"/>
                        <a14:backgroundMark x1="39953" y1="67951" x2="39953" y2="66900"/>
                        <a14:backgroundMark x1="4790" y1="94396" x2="4790" y2="94396"/>
                        <a14:backgroundMark x1="2453" y1="98249" x2="2453" y2="98949"/>
                        <a14:backgroundMark x1="1869" y1="99650" x2="2336" y2="98774"/>
                        <a14:backgroundMark x1="56893" y1="6305" x2="56893" y2="4729"/>
                        <a14:backgroundMark x1="57243" y1="6305" x2="57243" y2="6305"/>
                        <a14:backgroundMark x1="57477" y1="4729" x2="56308" y2="5604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10395" r="6889" b="68216"/>
          <a:stretch/>
        </p:blipFill>
        <p:spPr bwMode="auto">
          <a:xfrm>
            <a:off x="381000" y="0"/>
            <a:ext cx="3695700" cy="11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LA Times: 10 Los Angeles Landmarks on the National Register of Historic  Places You Can't Miss (as curated by me!) - Etan Does LA">
            <a:extLst>
              <a:ext uri="{FF2B5EF4-FFF2-40B4-BE49-F238E27FC236}">
                <a16:creationId xmlns:a16="http://schemas.microsoft.com/office/drawing/2014/main" id="{29A980DA-DE86-3A9F-3C19-B6A511A050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49" l="234" r="99533">
                        <a14:foregroundMark x1="13201" y1="0" x2="9930" y2="16813"/>
                        <a14:foregroundMark x1="9930" y1="16813" x2="24416" y2="54466"/>
                        <a14:foregroundMark x1="24416" y1="54466" x2="39486" y2="54641"/>
                        <a14:foregroundMark x1="39486" y1="54641" x2="39486" y2="46060"/>
                        <a14:foregroundMark x1="39486" y1="46060" x2="17056" y2="69702"/>
                        <a14:foregroundMark x1="17056" y1="69702" x2="92173" y2="49387"/>
                        <a14:foregroundMark x1="92173" y1="49387" x2="48248" y2="12609"/>
                        <a14:foregroundMark x1="48248" y1="12609" x2="16822" y2="58319"/>
                        <a14:foregroundMark x1="16822" y1="58319" x2="44509" y2="81786"/>
                        <a14:foregroundMark x1="44509" y1="81786" x2="73715" y2="83363"/>
                        <a14:foregroundMark x1="73715" y1="83363" x2="79673" y2="89842"/>
                        <a14:foregroundMark x1="79673" y1="89842" x2="14953" y2="97373"/>
                        <a14:foregroundMark x1="14953" y1="97373" x2="4089" y2="65499"/>
                        <a14:foregroundMark x1="4089" y1="65499" x2="8995" y2="16637"/>
                        <a14:foregroundMark x1="8995" y1="16637" x2="46495" y2="3853"/>
                        <a14:foregroundMark x1="59024" y1="6305" x2="83178" y2="11033"/>
                        <a14:foregroundMark x1="58346" y1="6172" x2="59024" y2="6305"/>
                        <a14:foregroundMark x1="46495" y1="3853" x2="56424" y2="5796"/>
                        <a14:foregroundMark x1="83178" y1="11033" x2="94860" y2="62697"/>
                        <a14:foregroundMark x1="94860" y1="62697" x2="95327" y2="83888"/>
                        <a14:foregroundMark x1="95327" y1="83888" x2="94743" y2="84063"/>
                        <a14:foregroundMark x1="26752" y1="5429" x2="26752" y2="5429"/>
                        <a14:foregroundMark x1="17640" y1="1751" x2="32360" y2="16637"/>
                        <a14:foregroundMark x1="32360" y1="16637" x2="20911" y2="32574"/>
                        <a14:foregroundMark x1="20911" y1="32574" x2="30374" y2="28196"/>
                        <a14:foregroundMark x1="30958" y1="20140" x2="14252" y2="26270"/>
                        <a14:foregroundMark x1="14252" y1="26270" x2="10514" y2="44133"/>
                        <a14:foregroundMark x1="10514" y1="44133" x2="16121" y2="60595"/>
                        <a14:foregroundMark x1="16121" y1="60595" x2="17874" y2="81086"/>
                        <a14:foregroundMark x1="17874" y1="81086" x2="28855" y2="94221"/>
                        <a14:foregroundMark x1="28855" y1="94221" x2="38435" y2="97198"/>
                        <a14:foregroundMark x1="19393" y1="96322" x2="35981" y2="86690"/>
                        <a14:foregroundMark x1="35981" y1="86690" x2="28388" y2="82312"/>
                        <a14:foregroundMark x1="28388" y1="82312" x2="32944" y2="67776"/>
                        <a14:foregroundMark x1="40593" y1="67101" x2="42874" y2="66900"/>
                        <a14:foregroundMark x1="36911" y1="67426" x2="40058" y2="67148"/>
                        <a14:foregroundMark x1="32944" y1="67776" x2="36911" y2="67426"/>
                        <a14:foregroundMark x1="73715" y1="95797" x2="67640" y2="96322"/>
                        <a14:foregroundMark x1="67640" y1="96322" x2="90070" y2="81261"/>
                        <a14:foregroundMark x1="90070" y1="81261" x2="94042" y2="52539"/>
                        <a14:foregroundMark x1="94042" y1="52539" x2="96495" y2="49387"/>
                        <a14:foregroundMark x1="98364" y1="51138" x2="94860" y2="89842"/>
                        <a14:foregroundMark x1="94860" y1="89842" x2="94042" y2="92294"/>
                        <a14:foregroundMark x1="91005" y1="92995" x2="91005" y2="92995"/>
                        <a14:foregroundMark x1="95093" y1="91769" x2="95093" y2="91769"/>
                        <a14:foregroundMark x1="87033" y1="96848" x2="98715" y2="85814"/>
                        <a14:foregroundMark x1="76752" y1="98599" x2="99416" y2="80736"/>
                        <a14:foregroundMark x1="97079" y1="15236" x2="79790" y2="4028"/>
                        <a14:foregroundMark x1="98832" y1="7005" x2="74766" y2="0"/>
                        <a14:foregroundMark x1="39720" y1="2802" x2="24766" y2="2277"/>
                        <a14:foregroundMark x1="24766" y1="2277" x2="31776" y2="18039"/>
                        <a14:foregroundMark x1="31776" y1="18039" x2="33528" y2="20140"/>
                        <a14:foregroundMark x1="42523" y1="15236" x2="23832" y2="24869"/>
                        <a14:foregroundMark x1="18808" y1="15412" x2="12150" y2="18914"/>
                        <a14:foregroundMark x1="11449" y1="4729" x2="3037" y2="23993"/>
                        <a14:foregroundMark x1="3037" y1="23993" x2="4089" y2="24343"/>
                        <a14:foregroundMark x1="8178" y1="2977" x2="9346" y2="56217"/>
                        <a14:foregroundMark x1="9346" y1="56217" x2="19860" y2="60070"/>
                        <a14:foregroundMark x1="19860" y1="60070" x2="7360" y2="59720"/>
                        <a14:foregroundMark x1="7360" y1="59720" x2="15888" y2="65324"/>
                        <a14:foregroundMark x1="5724" y1="74256" x2="11098" y2="77058"/>
                        <a14:foregroundMark x1="11098" y1="77058" x2="35047" y2="76182"/>
                        <a14:foregroundMark x1="35047" y1="76182" x2="22664" y2="61471"/>
                        <a14:foregroundMark x1="22664" y1="61471" x2="32944" y2="32399"/>
                        <a14:foregroundMark x1="32944" y1="32399" x2="26168" y2="28021"/>
                        <a14:foregroundMark x1="31659" y1="40455" x2="9930" y2="44308"/>
                        <a14:foregroundMark x1="44042" y1="33975" x2="21612" y2="42207"/>
                        <a14:foregroundMark x1="2336" y1="39930" x2="4206" y2="80911"/>
                        <a14:foregroundMark x1="4206" y1="80911" x2="4556" y2="81786"/>
                        <a14:foregroundMark x1="13668" y1="64098" x2="13668" y2="64098"/>
                        <a14:foregroundMark x1="11098" y1="67951" x2="11098" y2="67951"/>
                        <a14:foregroundMark x1="350" y1="69527" x2="350" y2="70403"/>
                        <a14:foregroundMark x1="5841" y1="83012" x2="7126" y2="83012"/>
                        <a14:foregroundMark x1="8879" y1="83012" x2="15187" y2="84764"/>
                        <a14:foregroundMark x1="16238" y1="85114" x2="17173" y2="86515"/>
                        <a14:foregroundMark x1="34112" y1="91068" x2="34696" y2="91068"/>
                        <a14:foregroundMark x1="56659" y1="93520" x2="56192" y2="94746"/>
                        <a14:foregroundMark x1="55958" y1="95797" x2="54439" y2="95797"/>
                        <a14:foregroundMark x1="45794" y1="98424" x2="45794" y2="98424"/>
                        <a14:foregroundMark x1="9346" y1="97198" x2="9346" y2="97198"/>
                        <a14:foregroundMark x1="10981" y1="93170" x2="10981" y2="94571"/>
                        <a14:foregroundMark x1="10864" y1="97548" x2="10864" y2="97548"/>
                        <a14:foregroundMark x1="71028" y1="22067" x2="71028" y2="22067"/>
                        <a14:foregroundMark x1="65537" y1="13660" x2="67757" y2="12259"/>
                        <a14:foregroundMark x1="70093" y1="9282" x2="70561" y2="8406"/>
                        <a14:foregroundMark x1="71495" y1="4028" x2="71846" y2="3853"/>
                        <a14:foregroundMark x1="78388" y1="8056" x2="78388" y2="9282"/>
                        <a14:foregroundMark x1="82243" y1="21716" x2="82243" y2="21716"/>
                        <a14:foregroundMark x1="87033" y1="19089" x2="88902" y2="18564"/>
                        <a14:foregroundMark x1="97430" y1="15587" x2="97430" y2="15587"/>
                        <a14:foregroundMark x1="97430" y1="7881" x2="97430" y2="7881"/>
                        <a14:foregroundMark x1="95911" y1="1926" x2="95911" y2="1926"/>
                        <a14:foregroundMark x1="94626" y1="14361" x2="94626" y2="14361"/>
                        <a14:foregroundMark x1="93925" y1="27145" x2="93925" y2="27145"/>
                        <a14:foregroundMark x1="94743" y1="29772" x2="94743" y2="29772"/>
                        <a14:foregroundMark x1="92056" y1="28371" x2="92056" y2="28371"/>
                        <a14:foregroundMark x1="91822" y1="28371" x2="91822" y2="28371"/>
                        <a14:foregroundMark x1="91706" y1="27846" x2="91939" y2="27145"/>
                        <a14:foregroundMark x1="93458" y1="25919" x2="93925" y2="25394"/>
                        <a14:foregroundMark x1="95210" y1="23993" x2="95561" y2="23292"/>
                        <a14:foregroundMark x1="98481" y1="7881" x2="98715" y2="19965"/>
                        <a14:foregroundMark x1="98715" y1="19965" x2="92173" y2="24518"/>
                        <a14:foregroundMark x1="92173" y1="24518" x2="88785" y2="23117"/>
                        <a14:foregroundMark x1="90070" y1="17513" x2="92523" y2="18039"/>
                        <a14:foregroundMark x1="95678" y1="26095" x2="96262" y2="27320"/>
                        <a14:foregroundMark x1="97196" y1="32750" x2="95327" y2="32750"/>
                        <a14:foregroundMark x1="91121" y1="32750" x2="91121" y2="32750"/>
                        <a14:foregroundMark x1="96846" y1="25919" x2="96028" y2="26270"/>
                        <a14:foregroundMark x1="74650" y1="22067" x2="74650" y2="22067"/>
                        <a14:foregroundMark x1="68925" y1="17163" x2="68925" y2="17163"/>
                        <a14:foregroundMark x1="65421" y1="16112" x2="65421" y2="16112"/>
                        <a14:foregroundMark x1="65304" y1="13485" x2="65304" y2="13485"/>
                        <a14:foregroundMark x1="66005" y1="8932" x2="67173" y2="5779"/>
                        <a14:foregroundMark x1="67523" y1="4203" x2="67757" y2="3503"/>
                        <a14:foregroundMark x1="68575" y1="2802" x2="68575" y2="2802"/>
                        <a14:foregroundMark x1="58294" y1="0" x2="58294" y2="0"/>
                        <a14:foregroundMark x1="62617" y1="3152" x2="62617" y2="3152"/>
                        <a14:foregroundMark x1="60981" y1="7356" x2="60981" y2="7356"/>
                        <a14:foregroundMark x1="63551" y1="21891" x2="63551" y2="21891"/>
                        <a14:foregroundMark x1="62266" y1="15587" x2="62266" y2="15587"/>
                        <a14:foregroundMark x1="69159" y1="18039" x2="69159" y2="18039"/>
                        <a14:foregroundMark x1="62383" y1="14361" x2="62383" y2="14361"/>
                        <a14:foregroundMark x1="67407" y1="15587" x2="68925" y2="15061"/>
                        <a14:foregroundMark x1="70561" y1="14186" x2="71028" y2="14186"/>
                        <a14:foregroundMark x1="72079" y1="14011" x2="73715" y2="14011"/>
                        <a14:foregroundMark x1="76986" y1="15236" x2="76986" y2="15236"/>
                        <a14:foregroundMark x1="78271" y1="15587" x2="78271" y2="15587"/>
                        <a14:foregroundMark x1="78621" y1="15762" x2="78621" y2="15762"/>
                        <a14:foregroundMark x1="79556" y1="16813" x2="79556" y2="16813"/>
                        <a14:foregroundMark x1="80023" y1="18564" x2="80023" y2="18564"/>
                        <a14:foregroundMark x1="80140" y1="19264" x2="79790" y2="19440"/>
                        <a14:foregroundMark x1="73481" y1="19965" x2="73481" y2="19965"/>
                        <a14:foregroundMark x1="76402" y1="19965" x2="76986" y2="19965"/>
                        <a14:foregroundMark x1="77570" y1="20490" x2="78388" y2="20841"/>
                        <a14:foregroundMark x1="79439" y1="21366" x2="80607" y2="21891"/>
                        <a14:foregroundMark x1="81893" y1="22417" x2="82243" y2="22417"/>
                        <a14:foregroundMark x1="92991" y1="2802" x2="94159" y2="2802"/>
                        <a14:foregroundMark x1="94860" y1="3327" x2="95678" y2="3678"/>
                        <a14:foregroundMark x1="97079" y1="4203" x2="97664" y2="4203"/>
                        <a14:foregroundMark x1="97780" y1="4203" x2="97780" y2="4203"/>
                        <a14:foregroundMark x1="98131" y1="4553" x2="98131" y2="4553"/>
                        <a14:foregroundMark x1="97897" y1="1751" x2="97897" y2="1751"/>
                        <a14:foregroundMark x1="98481" y1="1751" x2="99533" y2="1751"/>
                        <a14:foregroundMark x1="99533" y1="1751" x2="98715" y2="1926"/>
                        <a14:foregroundMark x1="94042" y1="1751" x2="94042" y2="1751"/>
                        <a14:foregroundMark x1="93107" y1="1401" x2="92523" y2="1401"/>
                        <a14:foregroundMark x1="91706" y1="1401" x2="91706" y2="1401"/>
                        <a14:foregroundMark x1="90304" y1="28371" x2="90304" y2="28371"/>
                        <a14:foregroundMark x1="90888" y1="28546" x2="91706" y2="29422"/>
                        <a14:foregroundMark x1="92757" y1="32925" x2="92757" y2="32925"/>
                        <a14:foregroundMark x1="92991" y1="33275" x2="92991" y2="33275"/>
                        <a14:foregroundMark x1="94393" y1="33275" x2="94977" y2="33275"/>
                        <a14:foregroundMark x1="94977" y1="36252" x2="94977" y2="36252"/>
                        <a14:foregroundMark x1="96495" y1="34851" x2="96495" y2="34851"/>
                        <a14:foregroundMark x1="99182" y1="36427" x2="99182" y2="36427"/>
                        <a14:foregroundMark x1="95911" y1="37128" x2="95911" y2="37128"/>
                        <a14:foregroundMark x1="94743" y1="38354" x2="94743" y2="38354"/>
                        <a14:foregroundMark x1="41706" y1="86865" x2="41706" y2="86865"/>
                        <a14:foregroundMark x1="38551" y1="81611" x2="38551" y2="81611"/>
                        <a14:foregroundMark x1="38435" y1="81611" x2="38435" y2="81611"/>
                        <a14:foregroundMark x1="42991" y1="86515" x2="42991" y2="86515"/>
                        <a14:foregroundMark x1="43458" y1="86515" x2="43458" y2="86515"/>
                        <a14:foregroundMark x1="44159" y1="87391" x2="45210" y2="87391"/>
                        <a14:foregroundMark x1="52220" y1="89317" x2="52220" y2="89317"/>
                        <a14:foregroundMark x1="55607" y1="94396" x2="55607" y2="94396"/>
                        <a14:foregroundMark x1="50584" y1="96848" x2="50584" y2="96848"/>
                        <a14:foregroundMark x1="51636" y1="96848" x2="52103" y2="96848"/>
                        <a14:foregroundMark x1="57477" y1="97373" x2="58061" y2="97373"/>
                        <a14:foregroundMark x1="94276" y1="96322" x2="94276" y2="96322"/>
                        <a14:foregroundMark x1="95678" y1="96497" x2="95678" y2="96497"/>
                        <a14:foregroundMark x1="83762" y1="82312" x2="84112" y2="82137"/>
                        <a14:foregroundMark x1="86682" y1="76007" x2="86682" y2="76007"/>
                        <a14:foregroundMark x1="87383" y1="71454" x2="87383" y2="71454"/>
                        <a14:foregroundMark x1="89136" y1="71103" x2="89136" y2="71103"/>
                        <a14:foregroundMark x1="82593" y1="78109" x2="82593" y2="78109"/>
                        <a14:foregroundMark x1="82593" y1="79159" x2="82593" y2="79159"/>
                        <a14:foregroundMark x1="81659" y1="83538" x2="81659" y2="83538"/>
                        <a14:foregroundMark x1="80841" y1="84238" x2="80841" y2="84238"/>
                        <a14:foregroundMark x1="82477" y1="84238" x2="83995" y2="84063"/>
                        <a14:foregroundMark x1="81192" y1="81436" x2="80841" y2="81261"/>
                        <a14:foregroundMark x1="79439" y1="80210" x2="79439" y2="80210"/>
                        <a14:foregroundMark x1="79556" y1="78809" x2="80958" y2="78634"/>
                        <a14:foregroundMark x1="82009" y1="78634" x2="82009" y2="78634"/>
                        <a14:foregroundMark x1="98832" y1="70578" x2="98832" y2="70578"/>
                        <a14:foregroundMark x1="98832" y1="70228" x2="98832" y2="70228"/>
                        <a14:foregroundMark x1="99416" y1="68651" x2="99416" y2="68651"/>
                        <a14:foregroundMark x1="94977" y1="45709" x2="94977" y2="45709"/>
                        <a14:foregroundMark x1="94860" y1="45359" x2="94860" y2="45359"/>
                        <a14:foregroundMark x1="93808" y1="45534" x2="93808" y2="45534"/>
                        <a14:foregroundMark x1="93692" y1="45534" x2="96028" y2="45359"/>
                        <a14:foregroundMark x1="97430" y1="45709" x2="97780" y2="45534"/>
                        <a14:foregroundMark x1="99299" y1="46235" x2="99299" y2="46235"/>
                        <a14:foregroundMark x1="99065" y1="97548" x2="99065" y2="97548"/>
                        <a14:foregroundMark x1="56075" y1="80560" x2="56075" y2="80560"/>
                        <a14:foregroundMark x1="5607" y1="95972" x2="5607" y2="95972"/>
                        <a14:foregroundMark x1="55841" y1="79685" x2="55841" y2="79685"/>
                        <a14:foregroundMark x1="55374" y1="85289" x2="56893" y2="77583"/>
                        <a14:foregroundMark x1="56893" y1="77583" x2="57360" y2="76357"/>
                        <a14:foregroundMark x1="96963" y1="98249" x2="96963" y2="98249"/>
                        <a14:foregroundMark x1="59930" y1="2102" x2="59930" y2="2102"/>
                        <a14:backgroundMark x1="40070" y1="66025" x2="40070" y2="66550"/>
                        <a14:backgroundMark x1="39836" y1="67426" x2="39836" y2="67426"/>
                        <a14:backgroundMark x1="40304" y1="67075" x2="40304" y2="67075"/>
                        <a14:backgroundMark x1="39953" y1="67426" x2="40537" y2="67250"/>
                        <a14:backgroundMark x1="99533" y1="99124" x2="99533" y2="99124"/>
                        <a14:backgroundMark x1="39953" y1="67951" x2="39953" y2="66900"/>
                        <a14:backgroundMark x1="4790" y1="94396" x2="4790" y2="94396"/>
                        <a14:backgroundMark x1="2453" y1="98249" x2="2453" y2="98949"/>
                        <a14:backgroundMark x1="1869" y1="99650" x2="2336" y2="98774"/>
                        <a14:backgroundMark x1="56893" y1="6305" x2="56893" y2="4729"/>
                        <a14:backgroundMark x1="57243" y1="6305" x2="57243" y2="6305"/>
                        <a14:backgroundMark x1="57477" y1="4729" x2="56308" y2="5604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90" t="-8368" r="6889"/>
          <a:stretch/>
        </p:blipFill>
        <p:spPr bwMode="auto">
          <a:xfrm>
            <a:off x="342900" y="1079500"/>
            <a:ext cx="3695700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C760015-925E-83A1-B2C0-059E85BFF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t="4524" r="27053" b="-56"/>
          <a:stretch/>
        </p:blipFill>
        <p:spPr bwMode="auto">
          <a:xfrm>
            <a:off x="4305300" y="1079500"/>
            <a:ext cx="3695700" cy="57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8D83978-20FE-B121-BE00-0B90551F0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8980" r="30560" b="1164"/>
          <a:stretch/>
        </p:blipFill>
        <p:spPr bwMode="auto">
          <a:xfrm>
            <a:off x="8267700" y="1079500"/>
            <a:ext cx="3695700" cy="578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3BB1375-1EB0-9352-83D1-8C9DB96C10A2}"/>
              </a:ext>
            </a:extLst>
          </p:cNvPr>
          <p:cNvSpPr txBox="1">
            <a:spLocks/>
          </p:cNvSpPr>
          <p:nvPr/>
        </p:nvSpPr>
        <p:spPr>
          <a:xfrm>
            <a:off x="0" y="1456289"/>
            <a:ext cx="12192000" cy="899561"/>
          </a:xfrm>
          <a:prstGeom prst="rect">
            <a:avLst/>
          </a:prstGeom>
          <a:solidFill>
            <a:srgbClr val="7A2425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			  Three-Part Application process</a:t>
            </a:r>
            <a:endParaRPr lang="en-US" dirty="0">
              <a:solidFill>
                <a:srgbClr val="ECB04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BE373-28C0-33EE-CF5A-58D1F3B9DB89}"/>
              </a:ext>
            </a:extLst>
          </p:cNvPr>
          <p:cNvSpPr txBox="1"/>
          <p:nvPr/>
        </p:nvSpPr>
        <p:spPr>
          <a:xfrm>
            <a:off x="342901" y="2788906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567FCC-92C5-F681-61E6-9F181969B8DC}"/>
              </a:ext>
            </a:extLst>
          </p:cNvPr>
          <p:cNvSpPr txBox="1"/>
          <p:nvPr/>
        </p:nvSpPr>
        <p:spPr>
          <a:xfrm>
            <a:off x="4857749" y="2895600"/>
            <a:ext cx="2241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279513-4DB4-C203-DBE1-D970D0131AE4}"/>
              </a:ext>
            </a:extLst>
          </p:cNvPr>
          <p:cNvSpPr txBox="1"/>
          <p:nvPr/>
        </p:nvSpPr>
        <p:spPr>
          <a:xfrm>
            <a:off x="8994774" y="2895600"/>
            <a:ext cx="22415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803D18-9266-9E24-6C5B-770F9E3BE747}"/>
              </a:ext>
            </a:extLst>
          </p:cNvPr>
          <p:cNvSpPr txBox="1"/>
          <p:nvPr/>
        </p:nvSpPr>
        <p:spPr>
          <a:xfrm>
            <a:off x="1004540" y="5555910"/>
            <a:ext cx="21336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Property Eligibility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C98589-8031-38E4-5D43-0DC62FEF9C50}"/>
              </a:ext>
            </a:extLst>
          </p:cNvPr>
          <p:cNvSpPr txBox="1"/>
          <p:nvPr/>
        </p:nvSpPr>
        <p:spPr>
          <a:xfrm>
            <a:off x="4976728" y="5555911"/>
            <a:ext cx="21336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“Before” Project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B69E9A-8D5C-EC23-FF77-733CF255A806}"/>
              </a:ext>
            </a:extLst>
          </p:cNvPr>
          <p:cNvSpPr txBox="1"/>
          <p:nvPr/>
        </p:nvSpPr>
        <p:spPr>
          <a:xfrm>
            <a:off x="9048727" y="5555910"/>
            <a:ext cx="213364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“After” Project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3ADAE77-89F9-CE89-1FA7-254651807B5C}"/>
              </a:ext>
            </a:extLst>
          </p:cNvPr>
          <p:cNvSpPr/>
          <p:nvPr/>
        </p:nvSpPr>
        <p:spPr>
          <a:xfrm>
            <a:off x="7148471" y="5829300"/>
            <a:ext cx="569387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ECB0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54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ECB0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ED54CC9-338F-9FDE-41E0-706FE33D9857}"/>
              </a:ext>
            </a:extLst>
          </p:cNvPr>
          <p:cNvSpPr/>
          <p:nvPr/>
        </p:nvSpPr>
        <p:spPr>
          <a:xfrm>
            <a:off x="11292889" y="5829300"/>
            <a:ext cx="569387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ECB0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endParaRPr lang="en-US" sz="54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ECB0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188E22C-13DA-08B7-42CD-3224E3AB7FBB}"/>
              </a:ext>
            </a:extLst>
          </p:cNvPr>
          <p:cNvGrpSpPr/>
          <p:nvPr/>
        </p:nvGrpSpPr>
        <p:grpSpPr>
          <a:xfrm>
            <a:off x="3177428" y="5835650"/>
            <a:ext cx="834458" cy="936030"/>
            <a:chOff x="-1765542" y="4533900"/>
            <a:chExt cx="834458" cy="93603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6F3BB9C-693B-F9DA-1797-04C558A295E8}"/>
                </a:ext>
              </a:extLst>
            </p:cNvPr>
            <p:cNvSpPr/>
            <p:nvPr/>
          </p:nvSpPr>
          <p:spPr>
            <a:xfrm>
              <a:off x="-1614529" y="4533900"/>
              <a:ext cx="569387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ECB04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endParaRPr lang="en-US" sz="54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ECB04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endParaRPr>
            </a:p>
          </p:txBody>
        </p:sp>
        <p:sp>
          <p:nvSpPr>
            <p:cNvPr id="38" name="&quot;Not Allowed&quot; Symbol 37">
              <a:extLst>
                <a:ext uri="{FF2B5EF4-FFF2-40B4-BE49-F238E27FC236}">
                  <a16:creationId xmlns:a16="http://schemas.microsoft.com/office/drawing/2014/main" id="{7324161A-1844-36C4-FE7B-E6623B9BFCA1}"/>
                </a:ext>
              </a:extLst>
            </p:cNvPr>
            <p:cNvSpPr/>
            <p:nvPr/>
          </p:nvSpPr>
          <p:spPr>
            <a:xfrm>
              <a:off x="-1765542" y="4584700"/>
              <a:ext cx="834458" cy="885230"/>
            </a:xfrm>
            <a:prstGeom prst="noSmoking">
              <a:avLst>
                <a:gd name="adj" fmla="val 9761"/>
              </a:avLst>
            </a:prstGeom>
            <a:solidFill>
              <a:srgbClr val="7A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311867F8-EDC2-D94D-53CC-DF2186A00F2F}"/>
              </a:ext>
            </a:extLst>
          </p:cNvPr>
          <p:cNvSpPr txBox="1">
            <a:spLocks/>
          </p:cNvSpPr>
          <p:nvPr/>
        </p:nvSpPr>
        <p:spPr>
          <a:xfrm>
            <a:off x="0" y="450963"/>
            <a:ext cx="12219348" cy="899561"/>
          </a:xfrm>
          <a:prstGeom prst="rect">
            <a:avLst/>
          </a:prstGeom>
          <a:solidFill>
            <a:srgbClr val="003A68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5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			  	   </a:t>
            </a:r>
            <a:r>
              <a:rPr lang="en-US" altLang="en-US" sz="5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HOW</a:t>
            </a:r>
            <a:r>
              <a:rPr lang="en-US" altLang="en-US" sz="5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to submit:</a:t>
            </a:r>
            <a:endParaRPr lang="en-US" sz="5800" dirty="0">
              <a:solidFill>
                <a:srgbClr val="ECB04E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8BF59E-0182-F6A1-FDCE-7B97B123ECDC}"/>
              </a:ext>
            </a:extLst>
          </p:cNvPr>
          <p:cNvGrpSpPr/>
          <p:nvPr/>
        </p:nvGrpSpPr>
        <p:grpSpPr>
          <a:xfrm>
            <a:off x="158084" y="-32484"/>
            <a:ext cx="4302578" cy="2473407"/>
            <a:chOff x="269421" y="137473"/>
            <a:chExt cx="4302578" cy="2634361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711D40C3-4AFD-3B58-8220-EC9EB8E44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69421" y="137473"/>
              <a:ext cx="2536685" cy="262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Different Sheets Showing Paperwork Concept — Stock Vector">
              <a:extLst>
                <a:ext uri="{FF2B5EF4-FFF2-40B4-BE49-F238E27FC236}">
                  <a16:creationId xmlns:a16="http://schemas.microsoft.com/office/drawing/2014/main" id="{C113476D-D6BE-0445-E679-D2E698C5AF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20592" y1="27765" x2="20592" y2="27765"/>
                          <a14:foregroundMark x1="19539" y1="26294" x2="19539" y2="26294"/>
                          <a14:foregroundMark x1="20197" y1="17941" x2="29474" y2="17059"/>
                          <a14:foregroundMark x1="29474" y1="17059" x2="34079" y2="17235"/>
                          <a14:foregroundMark x1="34474" y1="23529" x2="56579" y2="23471"/>
                          <a14:foregroundMark x1="56579" y1="23471" x2="65329" y2="29647"/>
                          <a14:foregroundMark x1="65329" y1="29647" x2="62829" y2="65647"/>
                          <a14:foregroundMark x1="62829" y1="65647" x2="43355" y2="69529"/>
                          <a14:foregroundMark x1="43355" y1="69529" x2="44013" y2="34235"/>
                          <a14:foregroundMark x1="45658" y1="35000" x2="45658" y2="35000"/>
                          <a14:foregroundMark x1="46513" y1="35765" x2="46513" y2="35765"/>
                          <a14:foregroundMark x1="47105" y1="36647" x2="47105" y2="36647"/>
                          <a14:foregroundMark x1="47500" y1="37235" x2="47961" y2="37765"/>
                          <a14:foregroundMark x1="48355" y1="38353" x2="47763" y2="37588"/>
                          <a14:foregroundMark x1="47500" y1="37412" x2="47500" y2="37412"/>
                          <a14:foregroundMark x1="47500" y1="37412" x2="51645" y2="38882"/>
                          <a14:foregroundMark x1="54145" y1="39235" x2="54145" y2="39235"/>
                          <a14:foregroundMark x1="54342" y1="39059" x2="54342" y2="39059"/>
                          <a14:foregroundMark x1="54145" y1="40176" x2="51908" y2="41824"/>
                          <a14:foregroundMark x1="51053" y1="42765" x2="50395" y2="44059"/>
                          <a14:foregroundMark x1="50197" y1="44647" x2="49605" y2="45353"/>
                          <a14:foregroundMark x1="49408" y1="45353" x2="48750" y2="45353"/>
                          <a14:foregroundMark x1="48158" y1="45353" x2="47303" y2="45765"/>
                          <a14:foregroundMark x1="47303" y1="46294" x2="47303" y2="46294"/>
                          <a14:foregroundMark x1="47500" y1="47059" x2="47500" y2="47059"/>
                          <a14:foregroundMark x1="48158" y1="48882" x2="47961" y2="53176"/>
                          <a14:foregroundMark x1="47961" y1="54471" x2="47961" y2="54471"/>
                          <a14:foregroundMark x1="47961" y1="55176" x2="47961" y2="55176"/>
                          <a14:foregroundMark x1="47961" y1="56647" x2="47961" y2="57588"/>
                          <a14:foregroundMark x1="47763" y1="59235" x2="47763" y2="60941"/>
                          <a14:foregroundMark x1="47500" y1="64647" x2="47303" y2="68176"/>
                          <a14:foregroundMark x1="47303" y1="68882" x2="47303" y2="68882"/>
                          <a14:foregroundMark x1="47303" y1="69235" x2="47303" y2="69235"/>
                          <a14:foregroundMark x1="47303" y1="69059" x2="47303" y2="69059"/>
                          <a14:foregroundMark x1="47303" y1="69059" x2="47961" y2="68353"/>
                          <a14:foregroundMark x1="48750" y1="68353" x2="53553" y2="67059"/>
                          <a14:foregroundMark x1="68882" y1="63529" x2="69868" y2="64235"/>
                          <a14:foregroundMark x1="70132" y1="64471" x2="70329" y2="58353"/>
                          <a14:foregroundMark x1="71974" y1="44235" x2="70921" y2="43353"/>
                          <a14:foregroundMark x1="65987" y1="37235" x2="65987" y2="37235"/>
                          <a14:foregroundMark x1="65987" y1="36647" x2="55000" y2="30176"/>
                          <a14:foregroundMark x1="44408" y1="31118" x2="44013" y2="32235"/>
                          <a14:foregroundMark x1="42961" y1="32765" x2="32434" y2="34059"/>
                          <a14:foregroundMark x1="32434" y1="34059" x2="32434" y2="34059"/>
                          <a14:foregroundMark x1="25789" y1="30765" x2="19803" y2="24471"/>
                          <a14:foregroundMark x1="19803" y1="24471" x2="19803" y2="24471"/>
                          <a14:foregroundMark x1="19803" y1="18529" x2="40461" y2="35765"/>
                          <a14:foregroundMark x1="40461" y1="35765" x2="32632" y2="19235"/>
                          <a14:foregroundMark x1="36974" y1="17588" x2="58289" y2="60353"/>
                          <a14:foregroundMark x1="58289" y1="60353" x2="38224" y2="66471"/>
                          <a14:foregroundMark x1="20789" y1="35353" x2="19803" y2="62765"/>
                          <a14:foregroundMark x1="30526" y1="35941" x2="30987" y2="69647"/>
                          <a14:foregroundMark x1="39474" y1="16647" x2="47632" y2="17118"/>
                          <a14:foregroundMark x1="47632" y1="17118" x2="50658" y2="18353"/>
                          <a14:foregroundMark x1="45461" y1="24647" x2="53947" y2="23706"/>
                          <a14:foregroundMark x1="53947" y1="23706" x2="53947" y2="23706"/>
                          <a14:foregroundMark x1="34079" y1="40765" x2="34079" y2="40765"/>
                          <a14:foregroundMark x1="34474" y1="50000" x2="34474" y2="50000"/>
                          <a14:foregroundMark x1="34276" y1="60765" x2="34276" y2="60765"/>
                          <a14:foregroundMark x1="68224" y1="71824" x2="68224" y2="71824"/>
                          <a14:foregroundMark x1="68618" y1="69647" x2="48947" y2="71647"/>
                          <a14:foregroundMark x1="48947" y1="71647" x2="42961" y2="67765"/>
                          <a14:foregroundMark x1="74013" y1="51118" x2="67105" y2="41235"/>
                          <a14:foregroundMark x1="67105" y1="41235" x2="69934" y2="32882"/>
                          <a14:foregroundMark x1="69934" y1="32882" x2="70921" y2="33176"/>
                          <a14:foregroundMark x1="41316" y1="70353" x2="49737" y2="74118"/>
                          <a14:foregroundMark x1="49737" y1="74118" x2="51053" y2="73882"/>
                          <a14:foregroundMark x1="33750" y1="39882" x2="33750" y2="39882"/>
                          <a14:foregroundMark x1="33553" y1="41765" x2="33553" y2="41765"/>
                          <a14:foregroundMark x1="33947" y1="51176" x2="33947" y2="51176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966" y="142753"/>
              <a:ext cx="2537033" cy="2629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503184D-82C0-DDFA-56F3-94B0248CACA6}"/>
              </a:ext>
            </a:extLst>
          </p:cNvPr>
          <p:cNvSpPr txBox="1"/>
          <p:nvPr/>
        </p:nvSpPr>
        <p:spPr>
          <a:xfrm>
            <a:off x="536362" y="686542"/>
            <a:ext cx="207526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EAF3-BA28-58F5-0D13-2ED9A451F4F1}"/>
              </a:ext>
            </a:extLst>
          </p:cNvPr>
          <p:cNvSpPr txBox="1"/>
          <p:nvPr/>
        </p:nvSpPr>
        <p:spPr>
          <a:xfrm>
            <a:off x="2290808" y="726600"/>
            <a:ext cx="207526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885398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725359F-40F0-3DC8-07D0-4217B4E5BAF8}"/>
              </a:ext>
            </a:extLst>
          </p:cNvPr>
          <p:cNvGrpSpPr/>
          <p:nvPr/>
        </p:nvGrpSpPr>
        <p:grpSpPr>
          <a:xfrm>
            <a:off x="0" y="530052"/>
            <a:ext cx="12192000" cy="6327948"/>
            <a:chOff x="0" y="530052"/>
            <a:chExt cx="12192000" cy="632794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6E3168A-CAB3-0B9A-6749-60297CDC3485}"/>
                </a:ext>
              </a:extLst>
            </p:cNvPr>
            <p:cNvGrpSpPr/>
            <p:nvPr/>
          </p:nvGrpSpPr>
          <p:grpSpPr>
            <a:xfrm>
              <a:off x="0" y="530052"/>
              <a:ext cx="12192000" cy="6327948"/>
              <a:chOff x="0" y="530052"/>
              <a:chExt cx="12192000" cy="632794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433DD3D-65EC-67E9-5778-F107C9A52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0" y="2468546"/>
                <a:ext cx="12192000" cy="4389454"/>
              </a:xfrm>
              <a:prstGeom prst="rect">
                <a:avLst/>
              </a:prstGeom>
            </p:spPr>
          </p:pic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F161A99B-2702-2960-F888-FAD7AC1EBC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530052"/>
                <a:ext cx="12192000" cy="942969"/>
              </a:xfrm>
              <a:prstGeom prst="rect">
                <a:avLst/>
              </a:prstGeom>
              <a:solidFill>
                <a:srgbClr val="003A68"/>
              </a:solidFill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altLang="en-US" sz="60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  Part 1 Application: Property Eligibility</a:t>
                </a:r>
                <a:endParaRPr lang="en-US" altLang="en-US" sz="2300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FDCF23C-581E-59D9-F176-9FAFC2F32D2E}"/>
                  </a:ext>
                </a:extLst>
              </p:cNvPr>
              <p:cNvSpPr txBox="1"/>
              <p:nvPr/>
            </p:nvSpPr>
            <p:spPr>
              <a:xfrm>
                <a:off x="348520" y="1675547"/>
                <a:ext cx="4625403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dirty="0">
                    <a:latin typeface="Arial Black" panose="020B0A04020102020204" pitchFamily="34" charset="0"/>
                  </a:rPr>
                  <a:t>Individually listed on the NRHP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86BA86-0D26-53A4-5328-1996071E88CE}"/>
                  </a:ext>
                </a:extLst>
              </p:cNvPr>
              <p:cNvSpPr txBox="1"/>
              <p:nvPr/>
            </p:nvSpPr>
            <p:spPr>
              <a:xfrm>
                <a:off x="6194639" y="1604425"/>
                <a:ext cx="5648841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400" dirty="0">
                    <a:latin typeface="Arial Black" panose="020B0A04020102020204" pitchFamily="34" charset="0"/>
                  </a:rPr>
                  <a:t>Contributing to a NRHP Historic District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358FB37-7135-E0AE-49A9-7F097ABBA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6374" b="99780" l="7163" r="93113">
                            <a14:foregroundMark x1="31129" y1="22857" x2="28650" y2="78022"/>
                            <a14:foregroundMark x1="28650" y1="78022" x2="23140" y2="89890"/>
                            <a14:foregroundMark x1="23140" y1="89890" x2="39118" y2="97802"/>
                            <a14:foregroundMark x1="39118" y1="97802" x2="41047" y2="86154"/>
                            <a14:foregroundMark x1="41047" y1="86154" x2="55647" y2="83516"/>
                            <a14:foregroundMark x1="55647" y1="83516" x2="66942" y2="68352"/>
                            <a14:foregroundMark x1="66942" y1="68352" x2="66667" y2="67253"/>
                            <a14:foregroundMark x1="32231" y1="49231" x2="32231" y2="49231"/>
                            <a14:foregroundMark x1="33333" y1="45714" x2="33333" y2="49670"/>
                            <a14:foregroundMark x1="33609" y1="52308" x2="33609" y2="52308"/>
                            <a14:foregroundMark x1="15152" y1="38022" x2="13499" y2="37802"/>
                            <a14:foregroundMark x1="11570" y1="38022" x2="8540" y2="39560"/>
                            <a14:foregroundMark x1="7989" y1="42637" x2="7989" y2="42637"/>
                            <a14:foregroundMark x1="7989" y1="45055" x2="7989" y2="47033"/>
                            <a14:foregroundMark x1="7438" y1="50330" x2="7989" y2="51868"/>
                            <a14:foregroundMark x1="8264" y1="54505" x2="9091" y2="58901"/>
                            <a14:foregroundMark x1="9091" y1="61099" x2="9091" y2="64396"/>
                            <a14:foregroundMark x1="9091" y1="66813" x2="9091" y2="69890"/>
                            <a14:foregroundMark x1="7989" y1="73407" x2="7989" y2="73407"/>
                            <a14:foregroundMark x1="7438" y1="75824" x2="7438" y2="79560"/>
                            <a14:foregroundMark x1="7438" y1="80440" x2="8264" y2="84396"/>
                            <a14:foregroundMark x1="7438" y1="85275" x2="7438" y2="85275"/>
                            <a14:foregroundMark x1="7438" y1="85495" x2="7989" y2="86374"/>
                            <a14:foregroundMark x1="9091" y1="88132" x2="9366" y2="91429"/>
                            <a14:foregroundMark x1="9642" y1="94505" x2="9642" y2="94505"/>
                            <a14:foregroundMark x1="12948" y1="94945" x2="12948" y2="94945"/>
                            <a14:foregroundMark x1="47658" y1="91429" x2="48760" y2="91429"/>
                            <a14:foregroundMark x1="50964" y1="90989" x2="50964" y2="90989"/>
                            <a14:foregroundMark x1="52617" y1="89890" x2="54270" y2="89890"/>
                            <a14:foregroundMark x1="66391" y1="90769" x2="66391" y2="90769"/>
                            <a14:foregroundMark x1="66942" y1="90769" x2="68044" y2="90769"/>
                            <a14:foregroundMark x1="70799" y1="89890" x2="70799" y2="89890"/>
                            <a14:foregroundMark x1="71074" y1="87033" x2="71074" y2="86154"/>
                            <a14:foregroundMark x1="70799" y1="82637" x2="70799" y2="82637"/>
                            <a14:foregroundMark x1="71350" y1="78462" x2="71350" y2="78462"/>
                            <a14:foregroundMark x1="75758" y1="79341" x2="75207" y2="81319"/>
                            <a14:foregroundMark x1="74105" y1="82637" x2="74380" y2="83516"/>
                            <a14:foregroundMark x1="71901" y1="85275" x2="68871" y2="88352"/>
                            <a14:foregroundMark x1="65565" y1="88352" x2="85124" y2="86593"/>
                            <a14:foregroundMark x1="85124" y1="86593" x2="85399" y2="38242"/>
                            <a14:foregroundMark x1="85399" y1="38242" x2="86226" y2="36923"/>
                            <a14:foregroundMark x1="85675" y1="9231" x2="87328" y2="27473"/>
                            <a14:foregroundMark x1="62259" y1="7912" x2="76309" y2="9011"/>
                            <a14:foregroundMark x1="58953" y1="8132" x2="58953" y2="8132"/>
                            <a14:foregroundMark x1="50138" y1="10989" x2="50138" y2="10989"/>
                            <a14:foregroundMark x1="41322" y1="10989" x2="41322" y2="10989"/>
                            <a14:foregroundMark x1="39118" y1="10989" x2="39118" y2="10989"/>
                            <a14:foregroundMark x1="33884" y1="10769" x2="33884" y2="10769"/>
                            <a14:foregroundMark x1="28375" y1="10769" x2="28375" y2="10769"/>
                            <a14:foregroundMark x1="28375" y1="10769" x2="28375" y2="10769"/>
                            <a14:foregroundMark x1="29477" y1="10989" x2="32507" y2="10989"/>
                            <a14:foregroundMark x1="32782" y1="10989" x2="32782" y2="10989"/>
                            <a14:foregroundMark x1="34711" y1="11648" x2="36088" y2="11648"/>
                            <a14:foregroundMark x1="39118" y1="11648" x2="40220" y2="11648"/>
                            <a14:foregroundMark x1="41322" y1="10989" x2="41322" y2="10989"/>
                            <a14:foregroundMark x1="45730" y1="10769" x2="47658" y2="10989"/>
                            <a14:foregroundMark x1="49862" y1="10989" x2="51240" y2="11429"/>
                            <a14:foregroundMark x1="54821" y1="12308" x2="54821" y2="12308"/>
                            <a14:foregroundMark x1="57576" y1="12308" x2="57576" y2="12308"/>
                            <a14:foregroundMark x1="58127" y1="11868" x2="58127" y2="11868"/>
                            <a14:foregroundMark x1="58953" y1="9890" x2="58953" y2="9890"/>
                            <a14:foregroundMark x1="55923" y1="10549" x2="55923" y2="10549"/>
                            <a14:foregroundMark x1="54821" y1="10549" x2="53719" y2="10549"/>
                            <a14:foregroundMark x1="52617" y1="10549" x2="52617" y2="10549"/>
                            <a14:foregroundMark x1="51240" y1="10549" x2="49311" y2="10549"/>
                            <a14:foregroundMark x1="47658" y1="10549" x2="47658" y2="10549"/>
                            <a14:foregroundMark x1="44904" y1="10549" x2="43802" y2="10549"/>
                            <a14:foregroundMark x1="41322" y1="10549" x2="41322" y2="10549"/>
                            <a14:foregroundMark x1="39394" y1="10549" x2="39394" y2="10549"/>
                            <a14:foregroundMark x1="59780" y1="8791" x2="59780" y2="8791"/>
                            <a14:foregroundMark x1="60055" y1="8791" x2="61157" y2="8132"/>
                            <a14:foregroundMark x1="63085" y1="7253" x2="63085" y2="7253"/>
                            <a14:foregroundMark x1="64463" y1="7253" x2="64463" y2="7253"/>
                            <a14:foregroundMark x1="65840" y1="7033" x2="66942" y2="7033"/>
                            <a14:foregroundMark x1="67493" y1="7033" x2="67493" y2="7033"/>
                            <a14:foregroundMark x1="68595" y1="6593" x2="69697" y2="6593"/>
                            <a14:foregroundMark x1="69972" y1="6593" x2="71074" y2="6593"/>
                            <a14:foregroundMark x1="72176" y1="6593" x2="72176" y2="6593"/>
                            <a14:foregroundMark x1="74380" y1="7033" x2="75482" y2="7473"/>
                            <a14:foregroundMark x1="77686" y1="8132" x2="79890" y2="9231"/>
                            <a14:foregroundMark x1="95317" y1="35604" x2="96970" y2="53187"/>
                            <a14:foregroundMark x1="96970" y1="53187" x2="90358" y2="78462"/>
                            <a14:foregroundMark x1="90358" y1="78462" x2="82645" y2="89670"/>
                            <a14:foregroundMark x1="82645" y1="89670" x2="66667" y2="94945"/>
                            <a14:foregroundMark x1="66667" y1="94945" x2="49311" y2="92527"/>
                            <a14:foregroundMark x1="49311" y1="92527" x2="81267" y2="90549"/>
                            <a14:foregroundMark x1="81267" y1="90549" x2="87328" y2="90989"/>
                            <a14:foregroundMark x1="88981" y1="90769" x2="88981" y2="90769"/>
                            <a14:foregroundMark x1="90634" y1="94945" x2="90634" y2="94945"/>
                            <a14:foregroundMark x1="84022" y1="94945" x2="84022" y2="94945"/>
                            <a14:foregroundMark x1="91185" y1="95824" x2="91185" y2="95824"/>
                            <a14:foregroundMark x1="93388" y1="95824" x2="93388" y2="95824"/>
                            <a14:foregroundMark x1="93113" y1="93187" x2="93113" y2="93187"/>
                            <a14:foregroundMark x1="15978" y1="94066" x2="15978" y2="94066"/>
                            <a14:foregroundMark x1="12672" y1="94066" x2="12672" y2="94066"/>
                            <a14:foregroundMark x1="11846" y1="96703" x2="11846" y2="96703"/>
                            <a14:foregroundMark x1="14876" y1="98681" x2="14876" y2="98681"/>
                            <a14:foregroundMark x1="10744" y1="97802" x2="10744" y2="97802"/>
                            <a14:foregroundMark x1="19559" y1="98901" x2="19559" y2="98901"/>
                            <a14:foregroundMark x1="23416" y1="98901" x2="23416" y2="98901"/>
                            <a14:foregroundMark x1="25620" y1="99780" x2="34435" y2="99780"/>
                            <a14:foregroundMark x1="37741" y1="99780" x2="37741" y2="99780"/>
                            <a14:foregroundMark x1="38843" y1="99341" x2="38843" y2="99341"/>
                            <a14:foregroundMark x1="40496" y1="98901" x2="40496" y2="98901"/>
                          </a14:backgroundRemoval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rcRect l="13736" r="7693"/>
              <a:stretch/>
            </p:blipFill>
            <p:spPr>
              <a:xfrm>
                <a:off x="1689100" y="3196869"/>
                <a:ext cx="1816100" cy="3515081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05E7895-EEC3-DD29-7343-3F9F07CD0A1C}"/>
                  </a:ext>
                </a:extLst>
              </p:cNvPr>
              <p:cNvSpPr txBox="1"/>
              <p:nvPr/>
            </p:nvSpPr>
            <p:spPr>
              <a:xfrm>
                <a:off x="5055750" y="1850647"/>
                <a:ext cx="977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7A2425"/>
                    </a:solidFill>
                    <a:latin typeface="Arial Black" panose="020B0A04020102020204" pitchFamily="34" charset="0"/>
                  </a:rPr>
                  <a:t>OR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6389DF5-5D4A-BDF3-652A-9FAAB8A19170}"/>
                  </a:ext>
                </a:extLst>
              </p:cNvPr>
              <p:cNvSpPr/>
              <p:nvPr/>
            </p:nvSpPr>
            <p:spPr>
              <a:xfrm>
                <a:off x="8783320" y="2667000"/>
                <a:ext cx="568960" cy="294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5F2D1A7-0F2D-ED30-6ADC-B417221FE8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33" b="93494" l="1786" r="94643">
                            <a14:foregroundMark x1="6250" y1="4819" x2="46875" y2="7470"/>
                            <a14:foregroundMark x1="46875" y1="7470" x2="75000" y2="17349"/>
                            <a14:foregroundMark x1="75000" y1="17349" x2="70089" y2="43373"/>
                            <a14:foregroundMark x1="68304" y1="8193" x2="89732" y2="33735"/>
                            <a14:foregroundMark x1="89732" y1="33735" x2="90179" y2="43133"/>
                            <a14:foregroundMark x1="88393" y1="4337" x2="88393" y2="4337"/>
                            <a14:foregroundMark x1="4018" y1="3614" x2="4018" y2="3614"/>
                            <a14:foregroundMark x1="7589" y1="15904" x2="7589" y2="15904"/>
                            <a14:foregroundMark x1="4911" y1="36145" x2="7143" y2="35181"/>
                            <a14:foregroundMark x1="3125" y1="12771" x2="1786" y2="49157"/>
                            <a14:foregroundMark x1="8036" y1="46265" x2="12500" y2="72771"/>
                            <a14:foregroundMark x1="18304" y1="57831" x2="64732" y2="57831"/>
                            <a14:foregroundMark x1="92411" y1="62410" x2="17857" y2="62651"/>
                            <a14:foregroundMark x1="19643" y1="68675" x2="32589" y2="90602"/>
                            <a14:foregroundMark x1="41518" y1="69398" x2="62054" y2="88916"/>
                            <a14:foregroundMark x1="63839" y1="49639" x2="73661" y2="58795"/>
                            <a14:foregroundMark x1="91518" y1="48193" x2="69643" y2="56867"/>
                            <a14:foregroundMark x1="75446" y1="7229" x2="94643" y2="14940"/>
                            <a14:foregroundMark x1="94643" y1="14940" x2="88393" y2="27470"/>
                            <a14:foregroundMark x1="88393" y1="27470" x2="88839" y2="28193"/>
                            <a14:foregroundMark x1="5804" y1="75663" x2="2232" y2="93494"/>
                            <a14:foregroundMark x1="7589" y1="92530" x2="71875" y2="93494"/>
                            <a14:foregroundMark x1="32143" y1="76386" x2="74554" y2="74458"/>
                            <a14:foregroundMark x1="74554" y1="74458" x2="90179" y2="84578"/>
                            <a14:foregroundMark x1="90179" y1="84578" x2="69196" y2="89880"/>
                            <a14:foregroundMark x1="69196" y1="89880" x2="62054" y2="69157"/>
                            <a14:foregroundMark x1="62054" y1="69157" x2="79018" y2="72530"/>
                            <a14:foregroundMark x1="92411" y1="90602" x2="92411" y2="90602"/>
                            <a14:foregroundMark x1="21875" y1="61205" x2="47321" y2="62410"/>
                          </a14:backgroundRemoval>
                        </a14:imgEffect>
                      </a14:imgLayer>
                    </a14:imgProps>
                  </a:ext>
                </a:extLst>
              </a:blip>
              <a:srcRect l="2084" b="5783"/>
              <a:stretch/>
            </p:blipFill>
            <p:spPr>
              <a:xfrm>
                <a:off x="8444230" y="2819400"/>
                <a:ext cx="1816100" cy="3892550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678F42B-D586-2EE5-93E3-86DF8B570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l="70000" t="4521" r="15104"/>
            <a:stretch/>
          </p:blipFill>
          <p:spPr>
            <a:xfrm>
              <a:off x="4876799" y="2667000"/>
              <a:ext cx="1591309" cy="419100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1706BA5-8222-0A82-1231-225CF34FD44D}"/>
              </a:ext>
            </a:extLst>
          </p:cNvPr>
          <p:cNvSpPr/>
          <p:nvPr/>
        </p:nvSpPr>
        <p:spPr>
          <a:xfrm>
            <a:off x="9597767" y="5640572"/>
            <a:ext cx="18473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ECB04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AC95D5-0A4B-2C47-973F-622B4E73FD01}"/>
              </a:ext>
            </a:extLst>
          </p:cNvPr>
          <p:cNvGrpSpPr/>
          <p:nvPr/>
        </p:nvGrpSpPr>
        <p:grpSpPr>
          <a:xfrm>
            <a:off x="8033479" y="2785372"/>
            <a:ext cx="2905125" cy="1571625"/>
            <a:chOff x="11999673" y="1486090"/>
            <a:chExt cx="2905125" cy="157162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E153BCC-0518-EE07-9759-DADABFA947E5}"/>
                </a:ext>
              </a:extLst>
            </p:cNvPr>
            <p:cNvSpPr/>
            <p:nvPr/>
          </p:nvSpPr>
          <p:spPr>
            <a:xfrm>
              <a:off x="12929126" y="1843146"/>
              <a:ext cx="1025185" cy="903602"/>
            </a:xfrm>
            <a:prstGeom prst="ellipse">
              <a:avLst/>
            </a:prstGeom>
            <a:solidFill>
              <a:srgbClr val="ECB04E">
                <a:alpha val="41176"/>
              </a:srgbClr>
            </a:solidFill>
            <a:ln w="57150"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14" descr="Red X Mark Icon - Red X Icon Png, Transparent Png - vhv">
              <a:extLst>
                <a:ext uri="{FF2B5EF4-FFF2-40B4-BE49-F238E27FC236}">
                  <a16:creationId xmlns:a16="http://schemas.microsoft.com/office/drawing/2014/main" id="{332FCF16-F2D2-0AFB-B2E3-79D200F1AA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9673" y="1486090"/>
              <a:ext cx="2905125" cy="157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6341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84D9-56EE-0D35-D164-4B288D4226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81ED2-E906-00B8-6166-195F9E6625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CF60C0-EDDB-EC16-40E8-FCA3168A0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21562" b="13274"/>
          <a:stretch/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E36993-668A-026C-9D2E-3E29D046AE09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856270" y="3367271"/>
            <a:ext cx="1367804" cy="90677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0D27465-FEAF-40B8-15DC-04376186F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2363"/>
            <a:ext cx="7224074" cy="1548918"/>
          </a:xfrm>
          <a:prstGeom prst="rect">
            <a:avLst/>
          </a:prstGeom>
          <a:solidFill>
            <a:srgbClr val="7A2425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 dirty="0">
                <a:solidFill>
                  <a:schemeClr val="bg1"/>
                </a:solidFill>
                <a:latin typeface="Arial Narrow" panose="020B0606020202030204" pitchFamily="34" charset="0"/>
              </a:rPr>
              <a:t>Old Louisville Residential Historic District</a:t>
            </a:r>
          </a:p>
        </p:txBody>
      </p:sp>
      <p:pic>
        <p:nvPicPr>
          <p:cNvPr id="14" name="Picture 2" descr="Muncie's National Register Sites / The City of Muncie, Indiana">
            <a:extLst>
              <a:ext uri="{FF2B5EF4-FFF2-40B4-BE49-F238E27FC236}">
                <a16:creationId xmlns:a16="http://schemas.microsoft.com/office/drawing/2014/main" id="{A0C86D28-A2E2-3EB7-9422-65A6769D0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223" t="-5899" r="-24223" b="-3815"/>
          <a:stretch/>
        </p:blipFill>
        <p:spPr bwMode="auto">
          <a:xfrm>
            <a:off x="-425105" y="2671281"/>
            <a:ext cx="5674897" cy="278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6D8EBC-E230-B322-DC50-F89D203A31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" t="104" r="39" b="8"/>
          <a:stretch/>
        </p:blipFill>
        <p:spPr>
          <a:xfrm>
            <a:off x="7224074" y="150214"/>
            <a:ext cx="4539301" cy="643411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A6E737A-50F6-5AF9-BBE2-5BCABA07A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57" y="5349875"/>
            <a:ext cx="4030571" cy="63615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600" dirty="0">
                <a:latin typeface="Arial Narrow" panose="020B0606020202030204" pitchFamily="34" charset="0"/>
              </a:rPr>
              <a:t>1972, 1975, </a:t>
            </a:r>
            <a:r>
              <a:rPr lang="en-US" altLang="en-US" sz="4600" b="1" dirty="0">
                <a:solidFill>
                  <a:srgbClr val="C00000"/>
                </a:solidFill>
                <a:latin typeface="Arial Narrow" panose="020B0606020202030204" pitchFamily="34" charset="0"/>
              </a:rPr>
              <a:t>1984</a:t>
            </a:r>
          </a:p>
        </p:txBody>
      </p:sp>
    </p:spTree>
    <p:extLst>
      <p:ext uri="{BB962C8B-B14F-4D97-AF65-F5344CB8AC3E}">
        <p14:creationId xmlns:p14="http://schemas.microsoft.com/office/powerpoint/2010/main" val="2376915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EC8A-72C0-0075-A6D0-2B01D46EFE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AD39C3-3976-A293-5B65-12C98C0923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60B0-A70A-52B4-0932-454398368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322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5ADE1F-4B4E-33BA-13E0-C7BED910DE67}"/>
              </a:ext>
            </a:extLst>
          </p:cNvPr>
          <p:cNvSpPr txBox="1"/>
          <p:nvPr/>
        </p:nvSpPr>
        <p:spPr>
          <a:xfrm>
            <a:off x="6365508" y="3923873"/>
            <a:ext cx="54254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  <a:hlinkClick r:id="rId3"/>
              </a:rPr>
              <a:t>https://npgallery.nps.gov/nrhp</a:t>
            </a:r>
            <a:r>
              <a:rPr lang="en-US" sz="3200" dirty="0">
                <a:highlight>
                  <a:srgbClr val="FFFF00"/>
                </a:highlight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CC88D1-3AD1-12E0-F925-3C7AF6BCB1F2}"/>
              </a:ext>
            </a:extLst>
          </p:cNvPr>
          <p:cNvSpPr/>
          <p:nvPr/>
        </p:nvSpPr>
        <p:spPr>
          <a:xfrm>
            <a:off x="2271562" y="3255962"/>
            <a:ext cx="3824438" cy="3429000"/>
          </a:xfrm>
          <a:prstGeom prst="ellipse">
            <a:avLst/>
          </a:prstGeom>
          <a:noFill/>
          <a:ln w="38100">
            <a:solidFill>
              <a:srgbClr val="7A24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1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C3EFB8C-E956-7431-76F3-7C323FAD11FE}"/>
              </a:ext>
            </a:extLst>
          </p:cNvPr>
          <p:cNvSpPr/>
          <p:nvPr/>
        </p:nvSpPr>
        <p:spPr>
          <a:xfrm>
            <a:off x="0" y="3355632"/>
            <a:ext cx="12192000" cy="35023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7B418F-3B88-F1F6-BFDF-6B478175E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672" y="2396443"/>
            <a:ext cx="8911328" cy="95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Meet the Tax Credit reviewers!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62074-6711-BA22-B55E-9974BE005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2" t="4043" r="11648" b="9629"/>
          <a:stretch/>
        </p:blipFill>
        <p:spPr>
          <a:xfrm>
            <a:off x="317955" y="0"/>
            <a:ext cx="2720291" cy="3231558"/>
          </a:xfrm>
          <a:prstGeom prst="rect">
            <a:avLst/>
          </a:prstGeom>
          <a:ln w="38100">
            <a:noFill/>
          </a:ln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1BCCCA50-557B-9694-ED07-E52F669FC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3" t="14967" r="9695" b="11862"/>
          <a:stretch/>
        </p:blipFill>
        <p:spPr bwMode="auto">
          <a:xfrm>
            <a:off x="3280672" y="280539"/>
            <a:ext cx="4480601" cy="2234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74FA92A-1C83-ED8A-44A4-0FDBF779D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56" y="2643359"/>
            <a:ext cx="2514662" cy="5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Katie Wilborn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202746-F084-D7FB-D94A-7E033798ECB9}"/>
              </a:ext>
            </a:extLst>
          </p:cNvPr>
          <p:cNvGrpSpPr/>
          <p:nvPr/>
        </p:nvGrpSpPr>
        <p:grpSpPr>
          <a:xfrm>
            <a:off x="432310" y="3482907"/>
            <a:ext cx="11304197" cy="3179672"/>
            <a:chOff x="432310" y="3482907"/>
            <a:chExt cx="11304197" cy="317967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247C0B0-4AEA-CE0F-35F4-B99DAC831A85}"/>
                </a:ext>
              </a:extLst>
            </p:cNvPr>
            <p:cNvGrpSpPr/>
            <p:nvPr/>
          </p:nvGrpSpPr>
          <p:grpSpPr>
            <a:xfrm>
              <a:off x="432310" y="3482907"/>
              <a:ext cx="11304197" cy="3179672"/>
              <a:chOff x="432310" y="3482907"/>
              <a:chExt cx="11304197" cy="3179672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5E0DF62-9839-44E2-4CBF-F5D9F769BD2B}"/>
                  </a:ext>
                </a:extLst>
              </p:cNvPr>
              <p:cNvGrpSpPr/>
              <p:nvPr/>
            </p:nvGrpSpPr>
            <p:grpSpPr>
              <a:xfrm>
                <a:off x="432310" y="3482907"/>
                <a:ext cx="11304197" cy="3179672"/>
                <a:chOff x="432310" y="3482907"/>
                <a:chExt cx="11304197" cy="3179672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670E094E-AD36-2BA6-9464-33755FE2D178}"/>
                    </a:ext>
                  </a:extLst>
                </p:cNvPr>
                <p:cNvGrpSpPr/>
                <p:nvPr/>
              </p:nvGrpSpPr>
              <p:grpSpPr>
                <a:xfrm>
                  <a:off x="432310" y="3482907"/>
                  <a:ext cx="11125106" cy="3179672"/>
                  <a:chOff x="422032" y="3492395"/>
                  <a:chExt cx="10441392" cy="3088889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F9E43A1A-3A88-0AF9-8CA9-2D2F970CDC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773131" y="3521853"/>
                    <a:ext cx="2353062" cy="3056320"/>
                  </a:xfrm>
                  <a:prstGeom prst="rect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</p:pic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078404A8-4A38-3A55-B646-89007B8226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80" t="966" r="3854" b="8448"/>
                  <a:stretch/>
                </p:blipFill>
                <p:spPr>
                  <a:xfrm>
                    <a:off x="8369071" y="3521853"/>
                    <a:ext cx="2494353" cy="3056320"/>
                  </a:xfrm>
                  <a:prstGeom prst="rect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FF59A977-0FA1-02AC-9B5D-E5B1B53122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1292" t="139" r="7918" b="5831"/>
                  <a:stretch/>
                </p:blipFill>
                <p:spPr>
                  <a:xfrm>
                    <a:off x="422032" y="3492395"/>
                    <a:ext cx="2370992" cy="3074160"/>
                  </a:xfrm>
                  <a:prstGeom prst="rect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12A7BD1A-24D6-D19C-C52B-2602391BFE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22592" t="4693" r="22603" b="38253"/>
                  <a:stretch/>
                </p:blipFill>
                <p:spPr>
                  <a:xfrm>
                    <a:off x="3035902" y="3510235"/>
                    <a:ext cx="2494351" cy="3071049"/>
                  </a:xfrm>
                  <a:prstGeom prst="rect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</p:pic>
            </p:grp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A9BBA9F-02A5-40B9-0D6D-BE91F6C6BF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3585" y="5995475"/>
                  <a:ext cx="2514662" cy="554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8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Patrice Perlman</a:t>
                  </a: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D34A55E-F15D-A937-6A4D-932472E38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0672" y="5995476"/>
                  <a:ext cx="2514662" cy="554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8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Gracien Bahizire</a:t>
                  </a: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01504A0-29D9-DC43-E5C8-24AF04676C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1845" y="6037788"/>
                  <a:ext cx="2514662" cy="554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8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Mike Radeke</a:t>
                  </a:r>
                </a:p>
              </p:txBody>
            </p:sp>
          </p:grp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0D2CA2B-1E49-1A1A-6415-F5D679D8E9CE}"/>
                  </a:ext>
                </a:extLst>
              </p:cNvPr>
              <p:cNvSpPr/>
              <p:nvPr/>
            </p:nvSpPr>
            <p:spPr>
              <a:xfrm>
                <a:off x="6235293" y="6167119"/>
                <a:ext cx="1121309" cy="410342"/>
              </a:xfrm>
              <a:prstGeom prst="rect">
                <a:avLst/>
              </a:prstGeom>
              <a:solidFill>
                <a:srgbClr val="6158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5CFA15-1B8E-776A-56C4-5F7D07B19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1793" y="6017850"/>
              <a:ext cx="2514662" cy="55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Candi Rinehart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91CEA9C-E204-0E5F-4385-6D3B409790A4}"/>
              </a:ext>
            </a:extLst>
          </p:cNvPr>
          <p:cNvGrpSpPr/>
          <p:nvPr/>
        </p:nvGrpSpPr>
        <p:grpSpPr>
          <a:xfrm>
            <a:off x="8003699" y="0"/>
            <a:ext cx="3727531" cy="2399436"/>
            <a:chOff x="-75485" y="394746"/>
            <a:chExt cx="6244515" cy="4580505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FD6E9945-00BA-6749-4F1A-A858EB488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15" t="2351" r="13472" b="7616"/>
            <a:stretch/>
          </p:blipFill>
          <p:spPr>
            <a:xfrm>
              <a:off x="-75485" y="394746"/>
              <a:ext cx="6244515" cy="4580505"/>
            </a:xfrm>
            <a:prstGeom prst="rect">
              <a:avLst/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D2C1070-561F-73A9-8DF6-7EF0DDB17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3438" y="651045"/>
              <a:ext cx="4324412" cy="761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en-US" altLang="en-US" sz="2000" b="1" dirty="0">
                  <a:solidFill>
                    <a:srgbClr val="7A2425"/>
                  </a:solidFill>
                  <a:latin typeface="Arial Narrow" panose="020B0606020202030204" pitchFamily="34" charset="0"/>
                </a:rPr>
                <a:t>Frankfort, KY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000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8200D3CC-0705-3969-0BC4-A5152EBD86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5" r="22970" b="4995"/>
          <a:stretch/>
        </p:blipFill>
        <p:spPr>
          <a:xfrm>
            <a:off x="8915331" y="1376413"/>
            <a:ext cx="3276669" cy="53411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8B3023-6839-96AB-BBBD-3D0E283A4A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r="2544"/>
          <a:stretch/>
        </p:blipFill>
        <p:spPr>
          <a:xfrm>
            <a:off x="0" y="1376413"/>
            <a:ext cx="3799007" cy="53098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277B566-EC79-8B06-2DF1-3A8780A6FD01}"/>
              </a:ext>
            </a:extLst>
          </p:cNvPr>
          <p:cNvSpPr txBox="1">
            <a:spLocks/>
          </p:cNvSpPr>
          <p:nvPr/>
        </p:nvSpPr>
        <p:spPr>
          <a:xfrm>
            <a:off x="0" y="320040"/>
            <a:ext cx="12192000" cy="942969"/>
          </a:xfrm>
          <a:prstGeom prst="rect">
            <a:avLst/>
          </a:prstGeom>
          <a:solidFill>
            <a:srgbClr val="003A68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	Part 1 						    Example	</a:t>
            </a:r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B2CAB6-DD76-A6BE-1781-35AC3A321D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1" b="132"/>
          <a:stretch/>
        </p:blipFill>
        <p:spPr>
          <a:xfrm>
            <a:off x="3883652" y="320040"/>
            <a:ext cx="4947032" cy="63975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72CC3A0-5904-933D-B0CB-E31F1A416237}"/>
              </a:ext>
            </a:extLst>
          </p:cNvPr>
          <p:cNvSpPr/>
          <p:nvPr/>
        </p:nvSpPr>
        <p:spPr>
          <a:xfrm>
            <a:off x="10819230" y="3840480"/>
            <a:ext cx="209450" cy="195949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82A1B38-733D-C828-A893-81F5264A0505}"/>
              </a:ext>
            </a:extLst>
          </p:cNvPr>
          <p:cNvCxnSpPr>
            <a:cxnSpLocks/>
          </p:cNvCxnSpPr>
          <p:nvPr/>
        </p:nvCxnSpPr>
        <p:spPr>
          <a:xfrm flipV="1">
            <a:off x="10283042" y="4149833"/>
            <a:ext cx="541246" cy="7576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424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239FCCB3-9240-1828-E53F-E283E3E2ADA5}"/>
              </a:ext>
            </a:extLst>
          </p:cNvPr>
          <p:cNvGrpSpPr/>
          <p:nvPr/>
        </p:nvGrpSpPr>
        <p:grpSpPr>
          <a:xfrm>
            <a:off x="3910047" y="1616300"/>
            <a:ext cx="2971731" cy="2365462"/>
            <a:chOff x="3317240" y="4044407"/>
            <a:chExt cx="2274439" cy="2301927"/>
          </a:xfrm>
        </p:grpSpPr>
        <p:pic>
          <p:nvPicPr>
            <p:cNvPr id="36" name="Picture 6" descr="360, home, house, interior, property, real estate, walkthrough icon -  Download on Iconfinder">
              <a:extLst>
                <a:ext uri="{FF2B5EF4-FFF2-40B4-BE49-F238E27FC236}">
                  <a16:creationId xmlns:a16="http://schemas.microsoft.com/office/drawing/2014/main" id="{1EBAC8F2-7421-960F-E278-003C06092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8728" y="4193383"/>
              <a:ext cx="2152951" cy="215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8AF169F-AE51-8CFC-52BF-A175E4B9CF27}"/>
                </a:ext>
              </a:extLst>
            </p:cNvPr>
            <p:cNvSpPr/>
            <p:nvPr/>
          </p:nvSpPr>
          <p:spPr>
            <a:xfrm>
              <a:off x="3317240" y="4044407"/>
              <a:ext cx="1239520" cy="7213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15" descr="BA13A-Frankfort-331StClair.jpg">
            <a:extLst>
              <a:ext uri="{FF2B5EF4-FFF2-40B4-BE49-F238E27FC236}">
                <a16:creationId xmlns:a16="http://schemas.microsoft.com/office/drawing/2014/main" id="{0044A1EA-73F1-CEE1-4E55-3A5B8A028F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b="3262"/>
          <a:stretch/>
        </p:blipFill>
        <p:spPr bwMode="auto">
          <a:xfrm>
            <a:off x="0" y="0"/>
            <a:ext cx="3753966" cy="685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0621873-9321-A56E-024B-37510A9A3ED9}"/>
              </a:ext>
            </a:extLst>
          </p:cNvPr>
          <p:cNvSpPr txBox="1">
            <a:spLocks/>
          </p:cNvSpPr>
          <p:nvPr/>
        </p:nvSpPr>
        <p:spPr>
          <a:xfrm>
            <a:off x="3753966" y="654351"/>
            <a:ext cx="8438034" cy="919078"/>
          </a:xfrm>
          <a:prstGeom prst="rect">
            <a:avLst/>
          </a:prstGeom>
          <a:solidFill>
            <a:srgbClr val="003A68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  Part 2: Proposed Project</a:t>
            </a:r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31AB563-5C53-98CC-6BBD-0E226D972D75}"/>
              </a:ext>
            </a:extLst>
          </p:cNvPr>
          <p:cNvGrpSpPr/>
          <p:nvPr/>
        </p:nvGrpSpPr>
        <p:grpSpPr>
          <a:xfrm>
            <a:off x="7984447" y="1333500"/>
            <a:ext cx="4605229" cy="4556405"/>
            <a:chOff x="4495194" y="2970926"/>
            <a:chExt cx="2476500" cy="2476500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795C1DAC-4B21-2CA4-8853-63427661BC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26923" y1="79615" x2="26923" y2="79615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194" y="2970926"/>
              <a:ext cx="2476500" cy="247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12DF05-A419-AE72-2566-BEA56045F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9101" r="8068"/>
            <a:stretch/>
          </p:blipFill>
          <p:spPr>
            <a:xfrm>
              <a:off x="5296757" y="3627427"/>
              <a:ext cx="1085555" cy="64187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F3CB79-6E1A-B17E-539D-966A7F4A90EA}"/>
              </a:ext>
            </a:extLst>
          </p:cNvPr>
          <p:cNvGrpSpPr/>
          <p:nvPr/>
        </p:nvGrpSpPr>
        <p:grpSpPr>
          <a:xfrm>
            <a:off x="3926424" y="1940204"/>
            <a:ext cx="2269217" cy="1506279"/>
            <a:chOff x="8054965" y="2893226"/>
            <a:chExt cx="2737352" cy="2085800"/>
          </a:xfrm>
        </p:grpSpPr>
        <p:pic>
          <p:nvPicPr>
            <p:cNvPr id="20" name="Picture 2" descr="Photo Icon Vector Art, Icons, and Graphics for Free Download">
              <a:extLst>
                <a:ext uri="{FF2B5EF4-FFF2-40B4-BE49-F238E27FC236}">
                  <a16:creationId xmlns:a16="http://schemas.microsoft.com/office/drawing/2014/main" id="{438886F8-820B-A022-C732-2539467DAA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6458" y1="35938" x2="46458" y2="35938"/>
                          <a14:foregroundMark x1="47031" y1="35365" x2="33802" y2="45521"/>
                          <a14:foregroundMark x1="33802" y1="45521" x2="30052" y2="57917"/>
                          <a14:foregroundMark x1="30052" y1="57917" x2="46250" y2="61354"/>
                          <a14:foregroundMark x1="46250" y1="61354" x2="67865" y2="59531"/>
                          <a14:foregroundMark x1="67865" y1="59531" x2="63802" y2="46458"/>
                          <a14:foregroundMark x1="63802" y1="46458" x2="48958" y2="36302"/>
                          <a14:foregroundMark x1="48958" y1="36302" x2="47031" y2="36094"/>
                          <a14:foregroundMark x1="54792" y1="48333" x2="51875" y2="54792"/>
                          <a14:foregroundMark x1="51875" y1="54792" x2="44948" y2="57083"/>
                          <a14:foregroundMark x1="44948" y1="57083" x2="45313" y2="49479"/>
                          <a14:foregroundMark x1="45313" y1="49479" x2="51458" y2="45677"/>
                          <a14:foregroundMark x1="51458" y1="45677" x2="58646" y2="47396"/>
                          <a14:foregroundMark x1="58646" y1="47396" x2="57240" y2="55208"/>
                          <a14:foregroundMark x1="43542" y1="60938" x2="43802" y2="45052"/>
                          <a14:foregroundMark x1="43802" y1="45052" x2="51667" y2="44063"/>
                          <a14:foregroundMark x1="51667" y1="44063" x2="51667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38" t="29586" r="21183" b="29326"/>
            <a:stretch/>
          </p:blipFill>
          <p:spPr bwMode="auto">
            <a:xfrm>
              <a:off x="8054965" y="2893226"/>
              <a:ext cx="2737352" cy="20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520861-8BFB-947F-5604-2A964E8501D9}"/>
                </a:ext>
              </a:extLst>
            </p:cNvPr>
            <p:cNvSpPr txBox="1"/>
            <p:nvPr/>
          </p:nvSpPr>
          <p:spPr>
            <a:xfrm rot="16200000">
              <a:off x="7611986" y="3788074"/>
              <a:ext cx="1874137" cy="482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Arial Black" panose="020B0A04020102020204" pitchFamily="34" charset="0"/>
                </a:rPr>
                <a:t>Before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EF506F-215E-4DBD-B91F-B413C5DA0E3E}"/>
              </a:ext>
            </a:extLst>
          </p:cNvPr>
          <p:cNvGrpSpPr/>
          <p:nvPr/>
        </p:nvGrpSpPr>
        <p:grpSpPr>
          <a:xfrm>
            <a:off x="4071304" y="4090472"/>
            <a:ext cx="4082009" cy="2640512"/>
            <a:chOff x="3901251" y="4174570"/>
            <a:chExt cx="4169648" cy="2724481"/>
          </a:xfrm>
        </p:grpSpPr>
        <p:pic>
          <p:nvPicPr>
            <p:cNvPr id="29" name="Picture 2" descr="Paper - Free education icons">
              <a:extLst>
                <a:ext uri="{FF2B5EF4-FFF2-40B4-BE49-F238E27FC236}">
                  <a16:creationId xmlns:a16="http://schemas.microsoft.com/office/drawing/2014/main" id="{48417A10-9094-2D95-1A9D-36E52F823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29272">
              <a:off x="3901251" y="4821121"/>
              <a:ext cx="1308441" cy="1378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Paper - Free education icons">
              <a:extLst>
                <a:ext uri="{FF2B5EF4-FFF2-40B4-BE49-F238E27FC236}">
                  <a16:creationId xmlns:a16="http://schemas.microsoft.com/office/drawing/2014/main" id="{536C8DCB-45A2-5228-513B-BC82337114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69570">
              <a:off x="4632824" y="4470099"/>
              <a:ext cx="1763650" cy="1986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Paper - Free education icons">
              <a:extLst>
                <a:ext uri="{FF2B5EF4-FFF2-40B4-BE49-F238E27FC236}">
                  <a16:creationId xmlns:a16="http://schemas.microsoft.com/office/drawing/2014/main" id="{25CD7806-BDAD-039E-ED09-4BC06BE851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35182">
              <a:off x="5784765" y="4174570"/>
              <a:ext cx="2286134" cy="2724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272A61-FF4A-54FB-E4A6-4C0D11486A66}"/>
              </a:ext>
            </a:extLst>
          </p:cNvPr>
          <p:cNvGrpSpPr/>
          <p:nvPr/>
        </p:nvGrpSpPr>
        <p:grpSpPr>
          <a:xfrm>
            <a:off x="6835503" y="1733734"/>
            <a:ext cx="2003073" cy="2492699"/>
            <a:chOff x="7090420" y="1521700"/>
            <a:chExt cx="1642861" cy="505639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2B0641-88AA-0447-ADA3-CCD9B9F913C0}"/>
                </a:ext>
              </a:extLst>
            </p:cNvPr>
            <p:cNvSpPr/>
            <p:nvPr/>
          </p:nvSpPr>
          <p:spPr>
            <a:xfrm>
              <a:off x="7481040" y="2488805"/>
              <a:ext cx="882451" cy="408928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5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ECB0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endParaRPr lang="en-US" sz="125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ECB04E"/>
                </a:solidFill>
                <a:effectLst/>
                <a:latin typeface="Arial Nova Cond" panose="020B0506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D72697-9EBF-850E-7FB8-38F8B6C3629D}"/>
                </a:ext>
              </a:extLst>
            </p:cNvPr>
            <p:cNvSpPr txBox="1"/>
            <p:nvPr/>
          </p:nvSpPr>
          <p:spPr>
            <a:xfrm>
              <a:off x="7090420" y="1521700"/>
              <a:ext cx="1642861" cy="1141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A2425"/>
                  </a:solidFill>
                  <a:latin typeface="Arial Black" panose="020B0A04020102020204" pitchFamily="34" charset="0"/>
                </a:rPr>
                <a:t>Estimated QREs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55E7221A-7F25-BE34-1046-E353D457FECC}"/>
              </a:ext>
            </a:extLst>
          </p:cNvPr>
          <p:cNvSpPr txBox="1"/>
          <p:nvPr/>
        </p:nvSpPr>
        <p:spPr>
          <a:xfrm>
            <a:off x="3601327" y="3905556"/>
            <a:ext cx="3026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A2425"/>
                </a:solidFill>
                <a:latin typeface="Arial Black" panose="020B0A04020102020204" pitchFamily="34" charset="0"/>
              </a:rPr>
              <a:t>Photo-Key Plan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922037-5FDB-98D9-5847-6546006BA4E1}"/>
              </a:ext>
            </a:extLst>
          </p:cNvPr>
          <p:cNvGrpSpPr/>
          <p:nvPr/>
        </p:nvGrpSpPr>
        <p:grpSpPr>
          <a:xfrm>
            <a:off x="7565826" y="5378140"/>
            <a:ext cx="5004627" cy="1081728"/>
            <a:chOff x="8138600" y="5722039"/>
            <a:chExt cx="4315146" cy="72038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9A0085-5E33-938A-B70B-6A4E6F55B259}"/>
                </a:ext>
              </a:extLst>
            </p:cNvPr>
            <p:cNvGrpSpPr/>
            <p:nvPr/>
          </p:nvGrpSpPr>
          <p:grpSpPr>
            <a:xfrm>
              <a:off x="8138600" y="5722039"/>
              <a:ext cx="4315146" cy="666106"/>
              <a:chOff x="1526155" y="3268494"/>
              <a:chExt cx="9398004" cy="2276272"/>
            </a:xfrm>
          </p:grpSpPr>
          <p:sp>
            <p:nvSpPr>
              <p:cNvPr id="7" name="Arrow: Left 6">
                <a:extLst>
                  <a:ext uri="{FF2B5EF4-FFF2-40B4-BE49-F238E27FC236}">
                    <a16:creationId xmlns:a16="http://schemas.microsoft.com/office/drawing/2014/main" id="{28295F54-4EBF-8EEF-B86A-EA96626A307B}"/>
                  </a:ext>
                </a:extLst>
              </p:cNvPr>
              <p:cNvSpPr/>
              <p:nvPr/>
            </p:nvSpPr>
            <p:spPr>
              <a:xfrm>
                <a:off x="2710906" y="3268494"/>
                <a:ext cx="3344289" cy="2276272"/>
              </a:xfrm>
              <a:prstGeom prst="leftArrow">
                <a:avLst>
                  <a:gd name="adj1" fmla="val 38034"/>
                  <a:gd name="adj2" fmla="val 50000"/>
                </a:avLst>
              </a:prstGeom>
              <a:solidFill>
                <a:srgbClr val="003A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8" name="Arrow: Left 7">
                <a:extLst>
                  <a:ext uri="{FF2B5EF4-FFF2-40B4-BE49-F238E27FC236}">
                    <a16:creationId xmlns:a16="http://schemas.microsoft.com/office/drawing/2014/main" id="{ACC72B1E-0FC2-5F60-31BC-2EBDD0EB550D}"/>
                  </a:ext>
                </a:extLst>
              </p:cNvPr>
              <p:cNvSpPr/>
              <p:nvPr/>
            </p:nvSpPr>
            <p:spPr>
              <a:xfrm rot="10800000">
                <a:off x="6055195" y="3268494"/>
                <a:ext cx="3344290" cy="2276272"/>
              </a:xfrm>
              <a:prstGeom prst="leftArrow">
                <a:avLst>
                  <a:gd name="adj1" fmla="val 38034"/>
                  <a:gd name="adj2" fmla="val 50000"/>
                </a:avLst>
              </a:prstGeom>
              <a:solidFill>
                <a:srgbClr val="003A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0"/>
              </a:p>
            </p:txBody>
          </p:sp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53D0448B-3F99-51E6-AAC5-EF005D51A5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6155" y="3829775"/>
                <a:ext cx="9398004" cy="1317375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altLang="en-US" sz="32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24 Months</a:t>
                </a:r>
                <a:endParaRPr lang="en-US" altLang="en-US" sz="1100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3219605-DA4D-64DC-54B8-8AC27DEE2A9E}"/>
                </a:ext>
              </a:extLst>
            </p:cNvPr>
            <p:cNvSpPr txBox="1"/>
            <p:nvPr/>
          </p:nvSpPr>
          <p:spPr>
            <a:xfrm>
              <a:off x="8677413" y="6196463"/>
              <a:ext cx="3026392" cy="24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7A2425"/>
                  </a:solidFill>
                  <a:latin typeface="Arial Black" panose="020B0A04020102020204" pitchFamily="34" charset="0"/>
                </a:rPr>
                <a:t>w/ Allocation Year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9934E22-EE25-4C24-A68F-E9603AFCE44B}"/>
              </a:ext>
            </a:extLst>
          </p:cNvPr>
          <p:cNvSpPr txBox="1"/>
          <p:nvPr/>
        </p:nvSpPr>
        <p:spPr>
          <a:xfrm>
            <a:off x="3955527" y="6044369"/>
            <a:ext cx="234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A2425"/>
                </a:solidFill>
                <a:latin typeface="Arial Black" panose="020B0A04020102020204" pitchFamily="34" charset="0"/>
              </a:rPr>
              <a:t>Description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F2B936-6D68-C50F-275E-446DF18859EE}"/>
              </a:ext>
            </a:extLst>
          </p:cNvPr>
          <p:cNvSpPr txBox="1"/>
          <p:nvPr/>
        </p:nvSpPr>
        <p:spPr>
          <a:xfrm rot="1169075">
            <a:off x="6764638" y="4438822"/>
            <a:ext cx="16717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7A2425"/>
                </a:solidFill>
                <a:latin typeface="Arial Black" panose="020B0A04020102020204" pitchFamily="34" charset="0"/>
              </a:rPr>
              <a:t>All </a:t>
            </a:r>
            <a:r>
              <a:rPr lang="en-US" sz="2000" dirty="0">
                <a:solidFill>
                  <a:srgbClr val="7A2425"/>
                </a:solidFill>
                <a:latin typeface="Arial Black" panose="020B0A04020102020204" pitchFamily="34" charset="0"/>
              </a:rPr>
              <a:t>proposed </a:t>
            </a:r>
            <a:r>
              <a:rPr lang="en-US" sz="2200" dirty="0">
                <a:solidFill>
                  <a:srgbClr val="7A2425"/>
                </a:solidFill>
                <a:latin typeface="Arial Black" panose="020B0A04020102020204" pitchFamily="34" charset="0"/>
              </a:rPr>
              <a:t>work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A4A0F98-6156-7600-1A6E-7132926CAAA0}"/>
              </a:ext>
            </a:extLst>
          </p:cNvPr>
          <p:cNvGrpSpPr/>
          <p:nvPr/>
        </p:nvGrpSpPr>
        <p:grpSpPr>
          <a:xfrm>
            <a:off x="10487865" y="3725237"/>
            <a:ext cx="1094441" cy="1006038"/>
            <a:chOff x="10487865" y="3725237"/>
            <a:chExt cx="1094441" cy="1006038"/>
          </a:xfrm>
        </p:grpSpPr>
        <p:pic>
          <p:nvPicPr>
            <p:cNvPr id="40" name="Picture 6" descr="Tick Mark Vector Art, Icons, and Graphics for Free Download">
              <a:extLst>
                <a:ext uri="{FF2B5EF4-FFF2-40B4-BE49-F238E27FC236}">
                  <a16:creationId xmlns:a16="http://schemas.microsoft.com/office/drawing/2014/main" id="{11273CEB-6D3B-73F7-F99F-B941D5D3E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01658" y="3725237"/>
              <a:ext cx="1080648" cy="1000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6" descr="Tick Mark Vector Art, Icons, and Graphics for Free Download">
              <a:extLst>
                <a:ext uri="{FF2B5EF4-FFF2-40B4-BE49-F238E27FC236}">
                  <a16:creationId xmlns:a16="http://schemas.microsoft.com/office/drawing/2014/main" id="{E8DD9580-7E38-3DC2-584C-057B1423A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7865" y="3731047"/>
              <a:ext cx="1080648" cy="1000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71F927-44B7-E03C-FB8D-AEBAF01B5096}"/>
              </a:ext>
            </a:extLst>
          </p:cNvPr>
          <p:cNvSpPr txBox="1"/>
          <p:nvPr/>
        </p:nvSpPr>
        <p:spPr>
          <a:xfrm>
            <a:off x="3958264" y="4161939"/>
            <a:ext cx="2446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A2425"/>
                </a:solidFill>
                <a:latin typeface="Arial Black" panose="020B0A04020102020204" pitchFamily="34" charset="0"/>
              </a:rPr>
              <a:t>Photo Form</a:t>
            </a:r>
          </a:p>
        </p:txBody>
      </p:sp>
    </p:spTree>
    <p:extLst>
      <p:ext uri="{BB962C8B-B14F-4D97-AF65-F5344CB8AC3E}">
        <p14:creationId xmlns:p14="http://schemas.microsoft.com/office/powerpoint/2010/main" val="1820957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>
            <a:extLst>
              <a:ext uri="{FF2B5EF4-FFF2-40B4-BE49-F238E27FC236}">
                <a16:creationId xmlns:a16="http://schemas.microsoft.com/office/drawing/2014/main" id="{2D7ECE33-3ACE-04F9-54DC-DC9482F74F44}"/>
              </a:ext>
            </a:extLst>
          </p:cNvPr>
          <p:cNvSpPr txBox="1">
            <a:spLocks/>
          </p:cNvSpPr>
          <p:nvPr/>
        </p:nvSpPr>
        <p:spPr>
          <a:xfrm>
            <a:off x="2586704" y="5748142"/>
            <a:ext cx="6772014" cy="956893"/>
          </a:xfrm>
          <a:prstGeom prst="rect">
            <a:avLst/>
          </a:prstGeom>
          <a:solidFill>
            <a:srgbClr val="A3CCAE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9823178-0EE0-CA45-B42D-9A275DDAB13B}"/>
              </a:ext>
            </a:extLst>
          </p:cNvPr>
          <p:cNvGrpSpPr/>
          <p:nvPr/>
        </p:nvGrpSpPr>
        <p:grpSpPr>
          <a:xfrm>
            <a:off x="0" y="2860546"/>
            <a:ext cx="12192000" cy="3997454"/>
            <a:chOff x="30946" y="6858000"/>
            <a:chExt cx="12161052" cy="3813113"/>
          </a:xfrm>
        </p:grpSpPr>
        <p:pic>
          <p:nvPicPr>
            <p:cNvPr id="60" name="Picture 2" descr="slipcover4B.JPG">
              <a:extLst>
                <a:ext uri="{FF2B5EF4-FFF2-40B4-BE49-F238E27FC236}">
                  <a16:creationId xmlns:a16="http://schemas.microsoft.com/office/drawing/2014/main" id="{83DF1EDC-D067-8AAA-734B-1DD946CAA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" t="10123" r="9588" b="16364"/>
            <a:stretch/>
          </p:blipFill>
          <p:spPr bwMode="auto">
            <a:xfrm>
              <a:off x="30946" y="6858000"/>
              <a:ext cx="2497864" cy="3806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2" descr="slipcover6B.jpg">
              <a:extLst>
                <a:ext uri="{FF2B5EF4-FFF2-40B4-BE49-F238E27FC236}">
                  <a16:creationId xmlns:a16="http://schemas.microsoft.com/office/drawing/2014/main" id="{53B24D8C-EEAE-8FBE-38F4-64EBCE1EB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9411" r="7542" b="13376"/>
            <a:stretch/>
          </p:blipFill>
          <p:spPr bwMode="auto">
            <a:xfrm>
              <a:off x="9571117" y="6858000"/>
              <a:ext cx="2620881" cy="3813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93B30D8B-9C2B-9194-A14E-7A0DB217E030}"/>
              </a:ext>
            </a:extLst>
          </p:cNvPr>
          <p:cNvSpPr txBox="1">
            <a:spLocks/>
          </p:cNvSpPr>
          <p:nvPr/>
        </p:nvSpPr>
        <p:spPr>
          <a:xfrm>
            <a:off x="-1" y="1848255"/>
            <a:ext cx="12191999" cy="1202940"/>
          </a:xfrm>
          <a:prstGeom prst="rect">
            <a:avLst/>
          </a:prstGeom>
          <a:solidFill>
            <a:srgbClr val="A3CCAE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29992A-6FFF-2913-20EB-137597D82512}"/>
              </a:ext>
            </a:extLst>
          </p:cNvPr>
          <p:cNvGrpSpPr/>
          <p:nvPr/>
        </p:nvGrpSpPr>
        <p:grpSpPr>
          <a:xfrm>
            <a:off x="1526155" y="3051195"/>
            <a:ext cx="9398004" cy="3818939"/>
            <a:chOff x="-2" y="2886095"/>
            <a:chExt cx="12192000" cy="381893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90129AE-D5FF-58CD-766F-C377497788E2}"/>
                </a:ext>
              </a:extLst>
            </p:cNvPr>
            <p:cNvGrpSpPr/>
            <p:nvPr/>
          </p:nvGrpSpPr>
          <p:grpSpPr>
            <a:xfrm>
              <a:off x="1536970" y="3268494"/>
              <a:ext cx="8624185" cy="2276272"/>
              <a:chOff x="1420238" y="2607013"/>
              <a:chExt cx="8624185" cy="2276272"/>
            </a:xfrm>
          </p:grpSpPr>
          <p:sp>
            <p:nvSpPr>
              <p:cNvPr id="50" name="Arrow: Left 49">
                <a:extLst>
                  <a:ext uri="{FF2B5EF4-FFF2-40B4-BE49-F238E27FC236}">
                    <a16:creationId xmlns:a16="http://schemas.microsoft.com/office/drawing/2014/main" id="{464FE7B1-8D25-6A2E-E710-D60885F711A2}"/>
                  </a:ext>
                </a:extLst>
              </p:cNvPr>
              <p:cNvSpPr/>
              <p:nvPr/>
            </p:nvSpPr>
            <p:spPr>
              <a:xfrm>
                <a:off x="1420238" y="2607013"/>
                <a:ext cx="4338536" cy="2276272"/>
              </a:xfrm>
              <a:prstGeom prst="leftArrow">
                <a:avLst>
                  <a:gd name="adj1" fmla="val 38034"/>
                  <a:gd name="adj2" fmla="val 50000"/>
                </a:avLst>
              </a:prstGeom>
              <a:solidFill>
                <a:srgbClr val="003A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Arrow: Left 50">
                <a:extLst>
                  <a:ext uri="{FF2B5EF4-FFF2-40B4-BE49-F238E27FC236}">
                    <a16:creationId xmlns:a16="http://schemas.microsoft.com/office/drawing/2014/main" id="{D1C14950-90D3-FBCD-0FC5-240FD83681C3}"/>
                  </a:ext>
                </a:extLst>
              </p:cNvPr>
              <p:cNvSpPr/>
              <p:nvPr/>
            </p:nvSpPr>
            <p:spPr>
              <a:xfrm rot="10800000">
                <a:off x="5758774" y="2607013"/>
                <a:ext cx="4285649" cy="2276272"/>
              </a:xfrm>
              <a:prstGeom prst="leftArrow">
                <a:avLst>
                  <a:gd name="adj1" fmla="val 38034"/>
                  <a:gd name="adj2" fmla="val 50000"/>
                </a:avLst>
              </a:prstGeom>
              <a:solidFill>
                <a:srgbClr val="003A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2D19253-7A4A-FE3F-B8A1-48A1EC28C0A2}"/>
                </a:ext>
              </a:extLst>
            </p:cNvPr>
            <p:cNvSpPr/>
            <p:nvPr/>
          </p:nvSpPr>
          <p:spPr>
            <a:xfrm>
              <a:off x="1375845" y="2886095"/>
              <a:ext cx="214009" cy="3818939"/>
            </a:xfrm>
            <a:prstGeom prst="rect">
              <a:avLst/>
            </a:prstGeom>
            <a:solidFill>
              <a:srgbClr val="7A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197AF2D-7373-FD03-ED25-82327B1CD5DD}"/>
                </a:ext>
              </a:extLst>
            </p:cNvPr>
            <p:cNvSpPr/>
            <p:nvPr/>
          </p:nvSpPr>
          <p:spPr>
            <a:xfrm>
              <a:off x="10107037" y="2886095"/>
              <a:ext cx="214011" cy="3818939"/>
            </a:xfrm>
            <a:prstGeom prst="rect">
              <a:avLst/>
            </a:prstGeom>
            <a:solidFill>
              <a:srgbClr val="7A24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D7BBA8F2-6C87-39C4-2B86-1D4923F4430C}"/>
                </a:ext>
              </a:extLst>
            </p:cNvPr>
            <p:cNvSpPr txBox="1">
              <a:spLocks/>
            </p:cNvSpPr>
            <p:nvPr/>
          </p:nvSpPr>
          <p:spPr>
            <a:xfrm>
              <a:off x="-2" y="4005321"/>
              <a:ext cx="12192000" cy="942969"/>
            </a:xfrm>
            <a:prstGeom prst="rect">
              <a:avLst/>
            </a:prstGeom>
            <a:noFill/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en-US" sz="60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24 Months</a:t>
              </a:r>
              <a:endParaRPr lang="en-US" altLang="en-US" sz="23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57" name="Title 1">
            <a:extLst>
              <a:ext uri="{FF2B5EF4-FFF2-40B4-BE49-F238E27FC236}">
                <a16:creationId xmlns:a16="http://schemas.microsoft.com/office/drawing/2014/main" id="{7C885026-E9DC-0F93-41B1-97ED6DFABC93}"/>
              </a:ext>
            </a:extLst>
          </p:cNvPr>
          <p:cNvSpPr txBox="1">
            <a:spLocks/>
          </p:cNvSpPr>
          <p:nvPr/>
        </p:nvSpPr>
        <p:spPr>
          <a:xfrm>
            <a:off x="0" y="530052"/>
            <a:ext cx="12192000" cy="942969"/>
          </a:xfrm>
          <a:prstGeom prst="rect">
            <a:avLst/>
          </a:prstGeom>
          <a:solidFill>
            <a:srgbClr val="7A2425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		  State Tax </a:t>
            </a:r>
            <a:r>
              <a:rPr lang="en-US" altLang="en-US" sz="6000" b="1">
                <a:solidFill>
                  <a:schemeClr val="bg1"/>
                </a:solidFill>
                <a:latin typeface="Arial Narrow" panose="020B0606020202030204" pitchFamily="34" charset="0"/>
              </a:rPr>
              <a:t>Credit Timeline</a:t>
            </a:r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6640" name="Picture 16" descr="Fast flying time, round clock icon, white transparent clock face arrow icon  round icon - Vector 13040721 Vector Art at Vecteezy">
            <a:extLst>
              <a:ext uri="{FF2B5EF4-FFF2-40B4-BE49-F238E27FC236}">
                <a16:creationId xmlns:a16="http://schemas.microsoft.com/office/drawing/2014/main" id="{6A54D286-7D74-959D-2C08-3D920082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98" r="90000">
                        <a14:foregroundMark x1="18698" y1="47396" x2="18698" y2="47396"/>
                        <a14:foregroundMark x1="24375" y1="57031" x2="24375" y2="57031"/>
                        <a14:foregroundMark x1="22969" y1="67813" x2="22969" y2="67813"/>
                        <a14:foregroundMark x1="26354" y1="78594" x2="26354" y2="78594"/>
                        <a14:foregroundMark x1="26354" y1="74063" x2="26354" y2="74063"/>
                        <a14:foregroundMark x1="44531" y1="63281" x2="37865" y2="53229"/>
                        <a14:foregroundMark x1="37865" y1="53229" x2="38802" y2="35417"/>
                        <a14:foregroundMark x1="38802" y1="35417" x2="56823" y2="47240"/>
                        <a14:foregroundMark x1="56823" y1="47240" x2="50677" y2="64479"/>
                        <a14:foregroundMark x1="50677" y1="64479" x2="42760" y2="47448"/>
                        <a14:foregroundMark x1="42760" y1="47448" x2="48646" y2="43698"/>
                        <a14:foregroundMark x1="48646" y1="43698" x2="50469" y2="44844"/>
                        <a14:foregroundMark x1="25781" y1="35729" x2="25781" y2="35729"/>
                        <a14:foregroundMark x1="30052" y1="33490" x2="31771" y2="33177"/>
                        <a14:foregroundMark x1="29479" y1="43698" x2="33802" y2="29271"/>
                        <a14:foregroundMark x1="33802" y1="29271" x2="42708" y2="22344"/>
                        <a14:foregroundMark x1="42708" y1="22344" x2="53542" y2="20833"/>
                        <a14:foregroundMark x1="53542" y1="20833" x2="76563" y2="33281"/>
                        <a14:foregroundMark x1="76563" y1="33281" x2="79115" y2="61458"/>
                        <a14:foregroundMark x1="79115" y1="61458" x2="72604" y2="72656"/>
                        <a14:foregroundMark x1="72604" y1="72656" x2="59948" y2="81302"/>
                        <a14:foregroundMark x1="59948" y1="81302" x2="47708" y2="82188"/>
                        <a14:foregroundMark x1="47708" y1="82188" x2="21042" y2="62240"/>
                        <a14:foregroundMark x1="21042" y1="62240" x2="16563" y2="43594"/>
                        <a14:foregroundMark x1="16563" y1="43594" x2="24115" y2="33229"/>
                        <a14:foregroundMark x1="24115" y1="33229" x2="30625" y2="28385"/>
                        <a14:foregroundMark x1="30625" y1="28385" x2="31458" y2="29219"/>
                        <a14:foregroundMark x1="43073" y1="64688" x2="43073" y2="64688"/>
                        <a14:foregroundMark x1="54167" y1="69219" x2="53854" y2="70625"/>
                        <a14:foregroundMark x1="51875" y1="70625" x2="50208" y2="70625"/>
                        <a14:foregroundMark x1="48229" y1="70625" x2="42813" y2="68385"/>
                        <a14:foregroundMark x1="41094" y1="66667" x2="37708" y2="63854"/>
                        <a14:foregroundMark x1="37448" y1="62969" x2="33177" y2="56719"/>
                        <a14:foregroundMark x1="33177" y1="56719" x2="33177" y2="56719"/>
                        <a14:foregroundMark x1="36302" y1="62969" x2="61563" y2="33490"/>
                        <a14:foregroundMark x1="61563" y1="33490" x2="53021" y2="28958"/>
                        <a14:foregroundMark x1="35729" y1="78854" x2="35729" y2="78854"/>
                        <a14:foregroundMark x1="36875" y1="81406" x2="21823" y2="66042"/>
                        <a14:foregroundMark x1="21823" y1="66042" x2="18490" y2="57344"/>
                        <a14:foregroundMark x1="18490" y1="57344" x2="17292" y2="38854"/>
                        <a14:foregroundMark x1="69219" y1="63281" x2="67656" y2="47552"/>
                        <a14:foregroundMark x1="67656" y1="47552" x2="71771" y2="49375"/>
                        <a14:foregroundMark x1="6198" y1="46510" x2="6198" y2="46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9" y="-369756"/>
            <a:ext cx="2855068" cy="28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4" name="Title 1">
            <a:extLst>
              <a:ext uri="{FF2B5EF4-FFF2-40B4-BE49-F238E27FC236}">
                <a16:creationId xmlns:a16="http://schemas.microsoft.com/office/drawing/2014/main" id="{E63A481A-F543-C814-67B7-F4244E7904B3}"/>
              </a:ext>
            </a:extLst>
          </p:cNvPr>
          <p:cNvSpPr txBox="1">
            <a:spLocks/>
          </p:cNvSpPr>
          <p:nvPr/>
        </p:nvSpPr>
        <p:spPr>
          <a:xfrm>
            <a:off x="3782114" y="3264213"/>
            <a:ext cx="4599914" cy="94296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800" b="1" dirty="0">
                <a:latin typeface="Arial Narrow" panose="020B0606020202030204" pitchFamily="34" charset="0"/>
              </a:rPr>
              <a:t>All Qualifying Rehabilitation Expenses (“QREs”)</a:t>
            </a:r>
            <a:endParaRPr lang="en-US" altLang="en-US" sz="900" b="1" dirty="0">
              <a:latin typeface="Arial Narrow" panose="020B0606020202030204" pitchFamily="34" charset="0"/>
            </a:endParaRPr>
          </a:p>
        </p:txBody>
      </p:sp>
      <p:sp>
        <p:nvSpPr>
          <p:cNvPr id="26625" name="Title 1">
            <a:extLst>
              <a:ext uri="{FF2B5EF4-FFF2-40B4-BE49-F238E27FC236}">
                <a16:creationId xmlns:a16="http://schemas.microsoft.com/office/drawing/2014/main" id="{ECF60A49-5AF5-357A-AE71-9AFCB0D23D9F}"/>
              </a:ext>
            </a:extLst>
          </p:cNvPr>
          <p:cNvSpPr txBox="1">
            <a:spLocks/>
          </p:cNvSpPr>
          <p:nvPr/>
        </p:nvSpPr>
        <p:spPr>
          <a:xfrm>
            <a:off x="2532112" y="5075432"/>
            <a:ext cx="7032337" cy="16912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latin typeface="Arial Narrow" panose="020B0606020202030204" pitchFamily="34" charset="0"/>
              </a:rPr>
              <a:t>including </a:t>
            </a:r>
            <a:r>
              <a:rPr lang="en-US" altLang="en-US" sz="3200" b="1" u="sng" dirty="0">
                <a:latin typeface="Arial Narrow" panose="020B0606020202030204" pitchFamily="34" charset="0"/>
              </a:rPr>
              <a:t>Allocation year</a:t>
            </a:r>
          </a:p>
          <a:p>
            <a:pPr algn="ctr"/>
            <a:endParaRPr lang="en-US" altLang="en-US" sz="2000" b="1" dirty="0">
              <a:latin typeface="Arial Narrow" panose="020B0606020202030204" pitchFamily="34" charset="0"/>
            </a:endParaRPr>
          </a:p>
          <a:p>
            <a:pPr algn="ctr"/>
            <a:r>
              <a:rPr lang="en-US" altLang="en-US" sz="3000" b="1" dirty="0">
                <a:latin typeface="Arial Narrow" panose="020B0606020202030204" pitchFamily="34" charset="0"/>
              </a:rPr>
              <a:t>Your project’s Allocation Year is the </a:t>
            </a:r>
            <a:br>
              <a:rPr lang="en-US" altLang="en-US" sz="3000" b="1" dirty="0">
                <a:latin typeface="Arial Narrow" panose="020B0606020202030204" pitchFamily="34" charset="0"/>
              </a:rPr>
            </a:br>
            <a:r>
              <a:rPr lang="en-US" altLang="en-US" sz="3000" b="1" dirty="0">
                <a:latin typeface="Arial Narrow" panose="020B0606020202030204" pitchFamily="34" charset="0"/>
              </a:rPr>
              <a:t>Fiscal Year your credits are allocated from.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EAF98-3C59-A970-99FB-0FF5B4133467}"/>
              </a:ext>
            </a:extLst>
          </p:cNvPr>
          <p:cNvSpPr txBox="1">
            <a:spLocks/>
          </p:cNvSpPr>
          <p:nvPr/>
        </p:nvSpPr>
        <p:spPr>
          <a:xfrm>
            <a:off x="548257" y="1962459"/>
            <a:ext cx="11353800" cy="139537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600" b="1" dirty="0">
                <a:latin typeface="Arial Narrow" panose="020B0606020202030204" pitchFamily="34" charset="0"/>
              </a:rPr>
              <a:t> KHC’s Part 2 approval = Certifying the Project</a:t>
            </a:r>
          </a:p>
          <a:p>
            <a:pPr algn="ctr"/>
            <a:r>
              <a:rPr lang="en-US" altLang="en-US" sz="3200" b="1" dirty="0">
                <a:latin typeface="Arial Narrow" panose="020B0606020202030204" pitchFamily="34" charset="0"/>
              </a:rPr>
              <a:t> Approvals take place all year</a:t>
            </a:r>
            <a:endParaRPr lang="en-US" altLang="en-US" sz="3000" b="1" dirty="0">
              <a:latin typeface="Arial Narrow" panose="020B0606020202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6A53C7-BBE9-7FE1-2389-8153FC331FAB}"/>
              </a:ext>
            </a:extLst>
          </p:cNvPr>
          <p:cNvSpPr/>
          <p:nvPr/>
        </p:nvSpPr>
        <p:spPr>
          <a:xfrm>
            <a:off x="10143460" y="2860546"/>
            <a:ext cx="1339703" cy="111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02FAE6-83DF-C5E2-7643-704DEE966457}"/>
              </a:ext>
            </a:extLst>
          </p:cNvPr>
          <p:cNvGrpSpPr/>
          <p:nvPr/>
        </p:nvGrpSpPr>
        <p:grpSpPr>
          <a:xfrm>
            <a:off x="9625568" y="1576173"/>
            <a:ext cx="2504221" cy="1395380"/>
            <a:chOff x="1714500" y="990600"/>
            <a:chExt cx="4340695" cy="2415691"/>
          </a:xfrm>
        </p:grpSpPr>
        <p:pic>
          <p:nvPicPr>
            <p:cNvPr id="7170" name="Picture 2" descr="Stamp, Approve, Rubber, Pass, Reject, Box, Pending, Regulation, Icon,  Review, png | PNGWing">
              <a:extLst>
                <a:ext uri="{FF2B5EF4-FFF2-40B4-BE49-F238E27FC236}">
                  <a16:creationId xmlns:a16="http://schemas.microsoft.com/office/drawing/2014/main" id="{956DB0A6-A44C-C260-1BC6-5952B834A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63" b="92383" l="10000" r="90000">
                          <a14:foregroundMark x1="46413" y1="40820" x2="42826" y2="25586"/>
                          <a14:foregroundMark x1="42826" y1="25586" x2="48370" y2="13086"/>
                          <a14:foregroundMark x1="48370" y1="13086" x2="54348" y2="22656"/>
                          <a14:foregroundMark x1="54348" y1="22656" x2="50435" y2="43359"/>
                          <a14:foregroundMark x1="50435" y1="43359" x2="41848" y2="30469"/>
                          <a14:foregroundMark x1="41848" y1="30469" x2="40870" y2="11133"/>
                          <a14:foregroundMark x1="40870" y1="11133" x2="49783" y2="8203"/>
                          <a14:foregroundMark x1="49783" y1="8203" x2="53587" y2="28906"/>
                          <a14:foregroundMark x1="53587" y1="28906" x2="49674" y2="47656"/>
                          <a14:foregroundMark x1="49674" y1="47656" x2="41087" y2="37109"/>
                          <a14:foregroundMark x1="41087" y1="37109" x2="43152" y2="20117"/>
                          <a14:foregroundMark x1="43152" y1="20117" x2="54783" y2="24609"/>
                          <a14:foregroundMark x1="54783" y1="24609" x2="55000" y2="27930"/>
                          <a14:foregroundMark x1="47500" y1="1563" x2="47500" y2="1563"/>
                          <a14:foregroundMark x1="24130" y1="91992" x2="60109" y2="90430"/>
                          <a14:foregroundMark x1="60109" y1="90430" x2="68152" y2="90625"/>
                          <a14:foregroundMark x1="68152" y1="90625" x2="29022" y2="92383"/>
                          <a14:foregroundMark x1="29022" y1="92383" x2="28043" y2="88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500" y="990600"/>
              <a:ext cx="4340695" cy="2415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6E76451-1DBE-F78C-B40C-743C49B14585}"/>
                </a:ext>
              </a:extLst>
            </p:cNvPr>
            <p:cNvGrpSpPr/>
            <p:nvPr/>
          </p:nvGrpSpPr>
          <p:grpSpPr>
            <a:xfrm>
              <a:off x="4022347" y="1368074"/>
              <a:ext cx="1094441" cy="1006038"/>
              <a:chOff x="10487865" y="3725237"/>
              <a:chExt cx="1094441" cy="1006038"/>
            </a:xfrm>
          </p:grpSpPr>
          <p:pic>
            <p:nvPicPr>
              <p:cNvPr id="5" name="Picture 6" descr="Tick Mark Vector Art, Icons, and Graphics for Free Download">
                <a:extLst>
                  <a:ext uri="{FF2B5EF4-FFF2-40B4-BE49-F238E27FC236}">
                    <a16:creationId xmlns:a16="http://schemas.microsoft.com/office/drawing/2014/main" id="{EAB05AF8-8C8E-894B-7A51-4F3578F867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  <a14:imgEffect>
                          <a14:sharpenSoften amount="50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1658" y="3725237"/>
                <a:ext cx="1080648" cy="1000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6" descr="Tick Mark Vector Art, Icons, and Graphics for Free Download">
                <a:extLst>
                  <a:ext uri="{FF2B5EF4-FFF2-40B4-BE49-F238E27FC236}">
                    <a16:creationId xmlns:a16="http://schemas.microsoft.com/office/drawing/2014/main" id="{0B0A5E3C-FBD1-89B1-3C54-290B3B41F1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  <a14:imgEffect>
                          <a14:sharpenSoften amount="50000"/>
                        </a14:imgEffect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7865" y="3731047"/>
                <a:ext cx="1080648" cy="1000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901858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3F966D-854F-A6A3-DC0C-B286D9142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441" y="0"/>
            <a:ext cx="507555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B03B6-4A53-46F2-7DDE-48FD22B3B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236" y="0"/>
            <a:ext cx="526025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02F33B0-354C-EFF4-D0C6-8E713BAAAE20}"/>
              </a:ext>
            </a:extLst>
          </p:cNvPr>
          <p:cNvSpPr txBox="1">
            <a:spLocks/>
          </p:cNvSpPr>
          <p:nvPr/>
        </p:nvSpPr>
        <p:spPr>
          <a:xfrm rot="16200000">
            <a:off x="-2562546" y="2957514"/>
            <a:ext cx="6858000" cy="942969"/>
          </a:xfrm>
          <a:prstGeom prst="rect">
            <a:avLst/>
          </a:prstGeom>
          <a:solidFill>
            <a:srgbClr val="003A68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	Part 2 Example</a:t>
            </a:r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64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CAE677-6430-9CA2-2260-C3689DD9F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746" y="0"/>
            <a:ext cx="546367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E6FB51-C0E6-4F06-8F53-333DFA00A3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648"/>
          <a:stretch/>
        </p:blipFill>
        <p:spPr>
          <a:xfrm>
            <a:off x="1588825" y="0"/>
            <a:ext cx="4888618" cy="26301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4578A6-9651-4857-1678-C8260AA3F7F9}"/>
              </a:ext>
            </a:extLst>
          </p:cNvPr>
          <p:cNvSpPr txBox="1">
            <a:spLocks/>
          </p:cNvSpPr>
          <p:nvPr/>
        </p:nvSpPr>
        <p:spPr>
          <a:xfrm rot="16200000">
            <a:off x="-2562546" y="2957514"/>
            <a:ext cx="6858000" cy="942969"/>
          </a:xfrm>
          <a:prstGeom prst="rect">
            <a:avLst/>
          </a:prstGeom>
          <a:solidFill>
            <a:srgbClr val="003A68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Photo Form Example</a:t>
            </a:r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House Plan 73864 - Historic Style with 3290 Sq Ft, 5 Bed, 5 Bath,">
            <a:extLst>
              <a:ext uri="{FF2B5EF4-FFF2-40B4-BE49-F238E27FC236}">
                <a16:creationId xmlns:a16="http://schemas.microsoft.com/office/drawing/2014/main" id="{EF407B31-5ACB-B099-4941-351EC5524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"/>
          <a:stretch/>
        </p:blipFill>
        <p:spPr bwMode="auto">
          <a:xfrm>
            <a:off x="1588824" y="2732925"/>
            <a:ext cx="4888618" cy="41250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A52CC3-A78C-D8B7-D722-1235F3B7B75A}"/>
              </a:ext>
            </a:extLst>
          </p:cNvPr>
          <p:cNvSpPr txBox="1"/>
          <p:nvPr/>
        </p:nvSpPr>
        <p:spPr>
          <a:xfrm>
            <a:off x="4105052" y="3028888"/>
            <a:ext cx="2062867" cy="4001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Photo Key Plan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FAF9A3-9A26-0696-1FA2-3A7EE2775BB8}"/>
              </a:ext>
            </a:extLst>
          </p:cNvPr>
          <p:cNvGrpSpPr/>
          <p:nvPr/>
        </p:nvGrpSpPr>
        <p:grpSpPr>
          <a:xfrm>
            <a:off x="2862564" y="5111733"/>
            <a:ext cx="914807" cy="391613"/>
            <a:chOff x="2862564" y="5111733"/>
            <a:chExt cx="914807" cy="391613"/>
          </a:xfrm>
        </p:grpSpPr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78281349-B210-0172-3F4C-77D494EA3015}"/>
                </a:ext>
              </a:extLst>
            </p:cNvPr>
            <p:cNvSpPr/>
            <p:nvPr/>
          </p:nvSpPr>
          <p:spPr>
            <a:xfrm rot="1297097">
              <a:off x="3093523" y="5131787"/>
              <a:ext cx="469823" cy="371559"/>
            </a:xfrm>
            <a:prstGeom prst="downArrow">
              <a:avLst>
                <a:gd name="adj1" fmla="val 40492"/>
                <a:gd name="adj2" fmla="val 66735"/>
              </a:avLst>
            </a:prstGeom>
            <a:solidFill>
              <a:srgbClr val="C00000"/>
            </a:solidFill>
            <a:ln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AF6D57-4FAB-D3FC-BBDE-D169D5375D85}"/>
                </a:ext>
              </a:extLst>
            </p:cNvPr>
            <p:cNvSpPr/>
            <p:nvPr/>
          </p:nvSpPr>
          <p:spPr>
            <a:xfrm rot="1417169">
              <a:off x="2862564" y="5111733"/>
              <a:ext cx="914807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cap="none" spc="0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Arial Nova Cond" panose="020B0506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74A60C-F09A-5E7F-EEA2-93FAB5812647}"/>
              </a:ext>
            </a:extLst>
          </p:cNvPr>
          <p:cNvGrpSpPr/>
          <p:nvPr/>
        </p:nvGrpSpPr>
        <p:grpSpPr>
          <a:xfrm rot="13010241">
            <a:off x="4374032" y="5289240"/>
            <a:ext cx="914807" cy="399216"/>
            <a:chOff x="2893893" y="5104130"/>
            <a:chExt cx="914807" cy="399216"/>
          </a:xfrm>
        </p:grpSpPr>
        <p:sp>
          <p:nvSpPr>
            <p:cNvPr id="13" name="Arrow: Down 12">
              <a:extLst>
                <a:ext uri="{FF2B5EF4-FFF2-40B4-BE49-F238E27FC236}">
                  <a16:creationId xmlns:a16="http://schemas.microsoft.com/office/drawing/2014/main" id="{1FCA56A2-8596-BE7D-240F-47B37B86E73A}"/>
                </a:ext>
              </a:extLst>
            </p:cNvPr>
            <p:cNvSpPr/>
            <p:nvPr/>
          </p:nvSpPr>
          <p:spPr>
            <a:xfrm rot="1297097">
              <a:off x="3093523" y="5131787"/>
              <a:ext cx="469823" cy="371559"/>
            </a:xfrm>
            <a:prstGeom prst="downArrow">
              <a:avLst>
                <a:gd name="adj1" fmla="val 40492"/>
                <a:gd name="adj2" fmla="val 66735"/>
              </a:avLst>
            </a:prstGeom>
            <a:solidFill>
              <a:srgbClr val="C00000"/>
            </a:solidFill>
            <a:ln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310EFE-6AEA-5621-7D96-36256AA6C870}"/>
                </a:ext>
              </a:extLst>
            </p:cNvPr>
            <p:cNvSpPr/>
            <p:nvPr/>
          </p:nvSpPr>
          <p:spPr>
            <a:xfrm rot="12151521">
              <a:off x="2893893" y="5104130"/>
              <a:ext cx="914807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22225">
                    <a:noFill/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Arial Nova Cond" panose="020B0506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838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B0983-9008-6846-0125-76442C97EA24}"/>
              </a:ext>
            </a:extLst>
          </p:cNvPr>
          <p:cNvSpPr txBox="1">
            <a:spLocks/>
          </p:cNvSpPr>
          <p:nvPr/>
        </p:nvSpPr>
        <p:spPr>
          <a:xfrm>
            <a:off x="0" y="530052"/>
            <a:ext cx="12192000" cy="942969"/>
          </a:xfrm>
          <a:prstGeom prst="rect">
            <a:avLst/>
          </a:prstGeom>
          <a:solidFill>
            <a:srgbClr val="7A2425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		     Part 2 Common Questions:</a:t>
            </a:r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16BBE0-6BA9-E7A8-E25D-6D1E15E72C78}"/>
              </a:ext>
            </a:extLst>
          </p:cNvPr>
          <p:cNvGrpSpPr/>
          <p:nvPr/>
        </p:nvGrpSpPr>
        <p:grpSpPr>
          <a:xfrm>
            <a:off x="-489833" y="-1194142"/>
            <a:ext cx="4554649" cy="4329377"/>
            <a:chOff x="7115533" y="1391302"/>
            <a:chExt cx="5076467" cy="5076467"/>
          </a:xfrm>
        </p:grpSpPr>
        <p:pic>
          <p:nvPicPr>
            <p:cNvPr id="4" name="Picture 2" descr="Photo Icon Vector Art, Icons, and Graphics for Free Download">
              <a:extLst>
                <a:ext uri="{FF2B5EF4-FFF2-40B4-BE49-F238E27FC236}">
                  <a16:creationId xmlns:a16="http://schemas.microsoft.com/office/drawing/2014/main" id="{34717372-AB07-7E11-9DCD-550C22C5A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458" y1="35938" x2="46458" y2="35938"/>
                          <a14:foregroundMark x1="47031" y1="35365" x2="33802" y2="45521"/>
                          <a14:foregroundMark x1="33802" y1="45521" x2="30052" y2="57917"/>
                          <a14:foregroundMark x1="30052" y1="57917" x2="46250" y2="61354"/>
                          <a14:foregroundMark x1="46250" y1="61354" x2="67865" y2="59531"/>
                          <a14:foregroundMark x1="67865" y1="59531" x2="63802" y2="46458"/>
                          <a14:foregroundMark x1="63802" y1="46458" x2="48958" y2="36302"/>
                          <a14:foregroundMark x1="48958" y1="36302" x2="47031" y2="36094"/>
                          <a14:foregroundMark x1="54792" y1="48333" x2="51875" y2="54792"/>
                          <a14:foregroundMark x1="51875" y1="54792" x2="44948" y2="57083"/>
                          <a14:foregroundMark x1="44948" y1="57083" x2="45313" y2="49479"/>
                          <a14:foregroundMark x1="45313" y1="49479" x2="51458" y2="45677"/>
                          <a14:foregroundMark x1="51458" y1="45677" x2="58646" y2="47396"/>
                          <a14:foregroundMark x1="58646" y1="47396" x2="57240" y2="55208"/>
                          <a14:foregroundMark x1="43542" y1="60938" x2="43802" y2="45052"/>
                          <a14:foregroundMark x1="43802" y1="45052" x2="51667" y2="44063"/>
                          <a14:foregroundMark x1="51667" y1="44063" x2="51667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533" y="1391302"/>
              <a:ext cx="5076467" cy="507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796988A-D6D3-AE1D-47F8-B712FF97CC5C}"/>
                </a:ext>
              </a:extLst>
            </p:cNvPr>
            <p:cNvSpPr txBox="1"/>
            <p:nvPr/>
          </p:nvSpPr>
          <p:spPr>
            <a:xfrm rot="16200000">
              <a:off x="7736719" y="3771332"/>
              <a:ext cx="18741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 Black" panose="020B0A04020102020204" pitchFamily="34" charset="0"/>
                </a:rPr>
                <a:t>Before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DBB8E8-FEE4-5059-C002-BF955EF584B1}"/>
              </a:ext>
            </a:extLst>
          </p:cNvPr>
          <p:cNvGrpSpPr/>
          <p:nvPr/>
        </p:nvGrpSpPr>
        <p:grpSpPr>
          <a:xfrm>
            <a:off x="71787" y="2846953"/>
            <a:ext cx="4593715" cy="4900047"/>
            <a:chOff x="3340512" y="1139289"/>
            <a:chExt cx="5972819" cy="6620204"/>
          </a:xfrm>
        </p:grpSpPr>
        <p:pic>
          <p:nvPicPr>
            <p:cNvPr id="26632" name="Picture 8" descr="Balance icons - 25 Free Balance icons | Download PNG &amp; SVG">
              <a:extLst>
                <a:ext uri="{FF2B5EF4-FFF2-40B4-BE49-F238E27FC236}">
                  <a16:creationId xmlns:a16="http://schemas.microsoft.com/office/drawing/2014/main" id="{C416843A-2278-97C5-BE5D-B936F3C2C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0512" y="1396822"/>
              <a:ext cx="5972819" cy="63626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4" name="Picture 10" descr="House Icon with Add Sign. House Icon and New, Plus, Positive Symbol Stock  Illustration - Illustration of math, pictogram: 111944093">
              <a:extLst>
                <a:ext uri="{FF2B5EF4-FFF2-40B4-BE49-F238E27FC236}">
                  <a16:creationId xmlns:a16="http://schemas.microsoft.com/office/drawing/2014/main" id="{8472EDE7-A931-293C-8058-8012D08CCB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1125" y1="38750" x2="41125" y2="38750"/>
                          <a14:foregroundMark x1="63375" y1="50000" x2="63375" y2="50000"/>
                          <a14:foregroundMark x1="65875" y1="44500" x2="65875" y2="44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2080" y="1139289"/>
              <a:ext cx="2555490" cy="2555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36" name="Picture 12" descr="House Icon, Buildings Icon with Add Sign. House Icon and New, Plus, Positive  Symbol Stock Vector - Illustration of background, estate: 118523304">
              <a:extLst>
                <a:ext uri="{FF2B5EF4-FFF2-40B4-BE49-F238E27FC236}">
                  <a16:creationId xmlns:a16="http://schemas.microsoft.com/office/drawing/2014/main" id="{49104C54-81BC-A87A-1A39-60B8D4720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66625" y1="75000" x2="66625" y2="75000"/>
                          <a14:foregroundMark x1="66625" y1="73000" x2="66625" y2="73000"/>
                          <a14:foregroundMark x1="66625" y1="73000" x2="66625" y2="73000"/>
                          <a14:foregroundMark x1="67000" y1="73125" x2="67000" y2="73125"/>
                          <a14:foregroundMark x1="73375" y1="68375" x2="73375" y2="68375"/>
                          <a14:foregroundMark x1="74125" y1="68750" x2="77375" y2="68875"/>
                          <a14:foregroundMark x1="80875" y1="69500" x2="80875" y2="69500"/>
                          <a14:foregroundMark x1="81250" y1="71125" x2="81250" y2="73000"/>
                          <a14:foregroundMark x1="77375" y1="78500" x2="77375" y2="78500"/>
                          <a14:foregroundMark x1="77750" y1="78500" x2="77750" y2="78500"/>
                          <a14:backgroundMark x1="50875" y1="70625" x2="49375" y2="87250"/>
                          <a14:backgroundMark x1="50125" y1="69125" x2="50125" y2="69125"/>
                          <a14:backgroundMark x1="50125" y1="69125" x2="50125" y2="69125"/>
                          <a14:backgroundMark x1="49375" y1="69125" x2="49375" y2="69125"/>
                          <a14:backgroundMark x1="49375" y1="73625" x2="49375" y2="73625"/>
                          <a14:backgroundMark x1="49375" y1="74375" x2="49375" y2="74375"/>
                          <a14:backgroundMark x1="50125" y1="75125" x2="50125" y2="75125"/>
                          <a14:backgroundMark x1="49375" y1="75125" x2="46500" y2="75125"/>
                          <a14:backgroundMark x1="45750" y1="74375" x2="45750" y2="74375"/>
                          <a14:backgroundMark x1="47250" y1="72875" x2="45000" y2="66125"/>
                          <a14:backgroundMark x1="46500" y1="62250" x2="52250" y2="84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1361" y="1938524"/>
              <a:ext cx="2138307" cy="2265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51B8E7B-0938-65AD-83A1-395D5196A46E}"/>
              </a:ext>
            </a:extLst>
          </p:cNvPr>
          <p:cNvGrpSpPr/>
          <p:nvPr/>
        </p:nvGrpSpPr>
        <p:grpSpPr>
          <a:xfrm>
            <a:off x="-63122" y="1667499"/>
            <a:ext cx="1974679" cy="1827727"/>
            <a:chOff x="12713219" y="2349860"/>
            <a:chExt cx="1974679" cy="1952321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32EF2F7-47A2-8367-42B0-45DBA2619735}"/>
                </a:ext>
              </a:extLst>
            </p:cNvPr>
            <p:cNvSpPr/>
            <p:nvPr/>
          </p:nvSpPr>
          <p:spPr>
            <a:xfrm>
              <a:off x="13002946" y="2946229"/>
              <a:ext cx="1025185" cy="965200"/>
            </a:xfrm>
            <a:prstGeom prst="ellipse">
              <a:avLst/>
            </a:prstGeom>
            <a:solidFill>
              <a:srgbClr val="ECB04E">
                <a:alpha val="41176"/>
              </a:srgbClr>
            </a:solidFill>
            <a:ln w="57150"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6" descr="Tick Mark Vector Art, Icons, and Graphics for Free Download">
              <a:extLst>
                <a:ext uri="{FF2B5EF4-FFF2-40B4-BE49-F238E27FC236}">
                  <a16:creationId xmlns:a16="http://schemas.microsoft.com/office/drawing/2014/main" id="{43B78CBF-5ABF-0C5E-E6FB-DF11C788F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3219" y="2349860"/>
              <a:ext cx="1974679" cy="195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0AA955A-74D4-8497-DD5B-71AFE9731B6F}"/>
              </a:ext>
            </a:extLst>
          </p:cNvPr>
          <p:cNvSpPr txBox="1"/>
          <p:nvPr/>
        </p:nvSpPr>
        <p:spPr>
          <a:xfrm>
            <a:off x="1319407" y="2210169"/>
            <a:ext cx="3449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A2425"/>
                </a:solidFill>
                <a:latin typeface="Arial Black" panose="020B0A04020102020204" pitchFamily="34" charset="0"/>
              </a:rPr>
              <a:t>Interior </a:t>
            </a:r>
            <a:r>
              <a:rPr lang="en-US" sz="2800" i="1" dirty="0">
                <a:solidFill>
                  <a:srgbClr val="7A2425"/>
                </a:solidFill>
                <a:latin typeface="Arial Black" panose="020B0A04020102020204" pitchFamily="34" charset="0"/>
              </a:rPr>
              <a:t>AND</a:t>
            </a:r>
            <a:r>
              <a:rPr lang="en-US" sz="2800" dirty="0">
                <a:solidFill>
                  <a:srgbClr val="7A2425"/>
                </a:solidFill>
                <a:latin typeface="Arial Black" panose="020B0A04020102020204" pitchFamily="34" charset="0"/>
              </a:rPr>
              <a:t> Exterior Photos Required.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5FBEEB-73FF-C7C9-497F-988C40FE8FC3}"/>
              </a:ext>
            </a:extLst>
          </p:cNvPr>
          <p:cNvGrpSpPr/>
          <p:nvPr/>
        </p:nvGrpSpPr>
        <p:grpSpPr>
          <a:xfrm>
            <a:off x="4271787" y="1355830"/>
            <a:ext cx="1974679" cy="1827727"/>
            <a:chOff x="12713219" y="2349860"/>
            <a:chExt cx="1974679" cy="195232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765C2C0-F827-5705-4C2D-738A1568C6DC}"/>
                </a:ext>
              </a:extLst>
            </p:cNvPr>
            <p:cNvSpPr/>
            <p:nvPr/>
          </p:nvSpPr>
          <p:spPr>
            <a:xfrm>
              <a:off x="13002946" y="2946229"/>
              <a:ext cx="1025185" cy="965200"/>
            </a:xfrm>
            <a:prstGeom prst="ellipse">
              <a:avLst/>
            </a:prstGeom>
            <a:solidFill>
              <a:srgbClr val="ECB04E">
                <a:alpha val="41176"/>
              </a:srgbClr>
            </a:solidFill>
            <a:ln w="57150"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6" descr="Tick Mark Vector Art, Icons, and Graphics for Free Download">
              <a:extLst>
                <a:ext uri="{FF2B5EF4-FFF2-40B4-BE49-F238E27FC236}">
                  <a16:creationId xmlns:a16="http://schemas.microsoft.com/office/drawing/2014/main" id="{4CC2DF38-7771-BE5B-6413-F72BC137A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3219" y="2349860"/>
              <a:ext cx="1974679" cy="195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B7A809E-2527-803E-C7C3-3CB4546DF9DF}"/>
              </a:ext>
            </a:extLst>
          </p:cNvPr>
          <p:cNvSpPr txBox="1"/>
          <p:nvPr/>
        </p:nvSpPr>
        <p:spPr>
          <a:xfrm>
            <a:off x="5662709" y="1748755"/>
            <a:ext cx="3783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A2425"/>
                </a:solidFill>
                <a:latin typeface="Arial Black" panose="020B0A04020102020204" pitchFamily="34" charset="0"/>
              </a:rPr>
              <a:t>Photo-Key</a:t>
            </a:r>
          </a:p>
          <a:p>
            <a:r>
              <a:rPr lang="en-US" sz="2800" dirty="0">
                <a:solidFill>
                  <a:srgbClr val="7A2425"/>
                </a:solidFill>
                <a:latin typeface="Arial Black" panose="020B0A04020102020204" pitchFamily="34" charset="0"/>
              </a:rPr>
              <a:t>Plan Required…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C4D080-C6B9-B511-FB69-1C6DE3A57519}"/>
              </a:ext>
            </a:extLst>
          </p:cNvPr>
          <p:cNvGrpSpPr/>
          <p:nvPr/>
        </p:nvGrpSpPr>
        <p:grpSpPr>
          <a:xfrm>
            <a:off x="8715760" y="1654785"/>
            <a:ext cx="1974679" cy="1827727"/>
            <a:chOff x="12713219" y="2349860"/>
            <a:chExt cx="1974679" cy="195232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55B2C42-082E-AED7-4DD3-3CC7462E9B34}"/>
                </a:ext>
              </a:extLst>
            </p:cNvPr>
            <p:cNvSpPr/>
            <p:nvPr/>
          </p:nvSpPr>
          <p:spPr>
            <a:xfrm>
              <a:off x="13002946" y="2946229"/>
              <a:ext cx="1025185" cy="965200"/>
            </a:xfrm>
            <a:prstGeom prst="ellipse">
              <a:avLst/>
            </a:prstGeom>
            <a:solidFill>
              <a:srgbClr val="ECB04E">
                <a:alpha val="41176"/>
              </a:srgbClr>
            </a:solidFill>
            <a:ln w="57150"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6" descr="Tick Mark Vector Art, Icons, and Graphics for Free Download">
              <a:extLst>
                <a:ext uri="{FF2B5EF4-FFF2-40B4-BE49-F238E27FC236}">
                  <a16:creationId xmlns:a16="http://schemas.microsoft.com/office/drawing/2014/main" id="{979E7F39-D51C-7D4B-9FC8-550E5CD23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13219" y="2349860"/>
              <a:ext cx="1974679" cy="1952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133FC9F-5F17-302B-B90A-64E3110505AF}"/>
              </a:ext>
            </a:extLst>
          </p:cNvPr>
          <p:cNvSpPr txBox="1"/>
          <p:nvPr/>
        </p:nvSpPr>
        <p:spPr>
          <a:xfrm>
            <a:off x="10219391" y="2022980"/>
            <a:ext cx="20813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7A2425"/>
                </a:solidFill>
                <a:latin typeface="Arial Black" panose="020B0A04020102020204" pitchFamily="34" charset="0"/>
              </a:rPr>
              <a:t>BEFORE</a:t>
            </a:r>
            <a:r>
              <a:rPr lang="en-US" sz="2800" dirty="0">
                <a:solidFill>
                  <a:srgbClr val="7A2425"/>
                </a:solidFill>
                <a:latin typeface="Arial Black" panose="020B0A04020102020204" pitchFamily="34" charset="0"/>
              </a:rPr>
              <a:t> project begins </a:t>
            </a:r>
            <a:r>
              <a:rPr lang="en-US" sz="2400" dirty="0">
                <a:latin typeface="Arial Black" panose="020B0A04020102020204" pitchFamily="34" charset="0"/>
              </a:rPr>
              <a:t>(best practice) </a:t>
            </a:r>
            <a:r>
              <a:rPr lang="en-US" sz="2800" dirty="0">
                <a:solidFill>
                  <a:srgbClr val="7A2425"/>
                </a:solidFill>
                <a:latin typeface="Arial Black" panose="020B0A04020102020204" pitchFamily="34" charset="0"/>
              </a:rPr>
              <a:t>or its at risk of denial.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2A607EF-39F8-9406-D57F-164A0E776E2A}"/>
              </a:ext>
            </a:extLst>
          </p:cNvPr>
          <p:cNvGrpSpPr/>
          <p:nvPr/>
        </p:nvGrpSpPr>
        <p:grpSpPr>
          <a:xfrm>
            <a:off x="8082571" y="3250753"/>
            <a:ext cx="2905125" cy="1571625"/>
            <a:chOff x="11999673" y="1486090"/>
            <a:chExt cx="2905125" cy="1571625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E827FA4-DFD7-F982-4F2B-0B5179387D73}"/>
                </a:ext>
              </a:extLst>
            </p:cNvPr>
            <p:cNvSpPr/>
            <p:nvPr/>
          </p:nvSpPr>
          <p:spPr>
            <a:xfrm>
              <a:off x="12929126" y="1843146"/>
              <a:ext cx="1025185" cy="903602"/>
            </a:xfrm>
            <a:prstGeom prst="ellipse">
              <a:avLst/>
            </a:prstGeom>
            <a:solidFill>
              <a:srgbClr val="ECB04E">
                <a:alpha val="41176"/>
              </a:srgbClr>
            </a:solidFill>
            <a:ln w="57150"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638" name="Picture 14" descr="Red X Mark Icon - Red X Icon Png, Transparent Png - vhv">
              <a:extLst>
                <a:ext uri="{FF2B5EF4-FFF2-40B4-BE49-F238E27FC236}">
                  <a16:creationId xmlns:a16="http://schemas.microsoft.com/office/drawing/2014/main" id="{2DDD297E-BD75-3FC8-64F3-DA2E96CFA8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99673" y="1486090"/>
              <a:ext cx="2905125" cy="1571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6F6652F-9A55-7AAB-C8D3-A2C071F0364E}"/>
              </a:ext>
            </a:extLst>
          </p:cNvPr>
          <p:cNvGrpSpPr/>
          <p:nvPr/>
        </p:nvGrpSpPr>
        <p:grpSpPr>
          <a:xfrm>
            <a:off x="4650720" y="2937363"/>
            <a:ext cx="4287855" cy="3763918"/>
            <a:chOff x="4650720" y="2937363"/>
            <a:chExt cx="4287855" cy="376391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C4871D3-0186-4292-B43C-A7BC690181C9}"/>
                </a:ext>
              </a:extLst>
            </p:cNvPr>
            <p:cNvGrpSpPr/>
            <p:nvPr/>
          </p:nvGrpSpPr>
          <p:grpSpPr>
            <a:xfrm rot="10800000">
              <a:off x="4650720" y="2937363"/>
              <a:ext cx="4287855" cy="3763918"/>
              <a:chOff x="3317240" y="4044407"/>
              <a:chExt cx="2274439" cy="2301927"/>
            </a:xfrm>
          </p:grpSpPr>
          <p:pic>
            <p:nvPicPr>
              <p:cNvPr id="26630" name="Picture 6" descr="360, home, house, interior, property, real estate, walkthrough icon -  Download on Iconfinder">
                <a:extLst>
                  <a:ext uri="{FF2B5EF4-FFF2-40B4-BE49-F238E27FC236}">
                    <a16:creationId xmlns:a16="http://schemas.microsoft.com/office/drawing/2014/main" id="{3C4DF5F2-507A-E682-BABE-DD8F382215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8728" y="4193383"/>
                <a:ext cx="2152951" cy="21529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623350C-9FD1-6DEE-1918-9D19CA50B1FA}"/>
                  </a:ext>
                </a:extLst>
              </p:cNvPr>
              <p:cNvSpPr/>
              <p:nvPr/>
            </p:nvSpPr>
            <p:spPr>
              <a:xfrm>
                <a:off x="3317240" y="4044407"/>
                <a:ext cx="1239520" cy="721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798295E7-24F1-C8CA-E852-3A954DAF6AF5}"/>
                </a:ext>
              </a:extLst>
            </p:cNvPr>
            <p:cNvSpPr/>
            <p:nvPr/>
          </p:nvSpPr>
          <p:spPr>
            <a:xfrm rot="8206770">
              <a:off x="5496362" y="3301068"/>
              <a:ext cx="640734" cy="688784"/>
            </a:xfrm>
            <a:prstGeom prst="downArrow">
              <a:avLst>
                <a:gd name="adj1" fmla="val 40492"/>
                <a:gd name="adj2" fmla="val 66735"/>
              </a:avLst>
            </a:prstGeom>
            <a:solidFill>
              <a:srgbClr val="C00000"/>
            </a:solidFill>
            <a:ln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Arrow: Down 41">
              <a:extLst>
                <a:ext uri="{FF2B5EF4-FFF2-40B4-BE49-F238E27FC236}">
                  <a16:creationId xmlns:a16="http://schemas.microsoft.com/office/drawing/2014/main" id="{45DAC451-4134-FDC9-D0CF-2BB1E93FBA4A}"/>
                </a:ext>
              </a:extLst>
            </p:cNvPr>
            <p:cNvSpPr/>
            <p:nvPr/>
          </p:nvSpPr>
          <p:spPr>
            <a:xfrm rot="13146539">
              <a:off x="6777123" y="3297231"/>
              <a:ext cx="600347" cy="675514"/>
            </a:xfrm>
            <a:prstGeom prst="downArrow">
              <a:avLst>
                <a:gd name="adj1" fmla="val 40492"/>
                <a:gd name="adj2" fmla="val 66735"/>
              </a:avLst>
            </a:prstGeom>
            <a:solidFill>
              <a:srgbClr val="C00000"/>
            </a:solidFill>
            <a:ln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9C6D0EA8-6D9A-CE82-5D23-EC6D843DDC26}"/>
                </a:ext>
              </a:extLst>
            </p:cNvPr>
            <p:cNvSpPr/>
            <p:nvPr/>
          </p:nvSpPr>
          <p:spPr>
            <a:xfrm rot="18749773">
              <a:off x="5237104" y="4534462"/>
              <a:ext cx="613694" cy="697220"/>
            </a:xfrm>
            <a:prstGeom prst="downArrow">
              <a:avLst>
                <a:gd name="adj1" fmla="val 40492"/>
                <a:gd name="adj2" fmla="val 66735"/>
              </a:avLst>
            </a:prstGeom>
            <a:solidFill>
              <a:srgbClr val="C00000"/>
            </a:solidFill>
            <a:ln>
              <a:solidFill>
                <a:srgbClr val="7A242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7D40E34E-F48E-B3F5-F25C-74DC9A7159DC}"/>
              </a:ext>
            </a:extLst>
          </p:cNvPr>
          <p:cNvSpPr/>
          <p:nvPr/>
        </p:nvSpPr>
        <p:spPr>
          <a:xfrm rot="19051670">
            <a:off x="4990684" y="4500659"/>
            <a:ext cx="914807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  <a:latin typeface="Arial Nova Cond" panose="020B0506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8FC6A3-9195-AAFB-EEF1-2ADF96BA68B0}"/>
              </a:ext>
            </a:extLst>
          </p:cNvPr>
          <p:cNvSpPr/>
          <p:nvPr/>
        </p:nvSpPr>
        <p:spPr>
          <a:xfrm rot="19051670">
            <a:off x="5370286" y="3392020"/>
            <a:ext cx="914807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  <a:latin typeface="Arial Nova Cond" panose="020B0506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E564765-DF60-0C94-5DD0-CC267F6C8B08}"/>
              </a:ext>
            </a:extLst>
          </p:cNvPr>
          <p:cNvSpPr/>
          <p:nvPr/>
        </p:nvSpPr>
        <p:spPr>
          <a:xfrm rot="2095990">
            <a:off x="6563222" y="3424171"/>
            <a:ext cx="914807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/>
              <a:latin typeface="Arial Nova Cond" panose="020B0506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3821BC-FE4E-5FF4-BB15-EDC5306AF73E}"/>
              </a:ext>
            </a:extLst>
          </p:cNvPr>
          <p:cNvSpPr txBox="1"/>
          <p:nvPr/>
        </p:nvSpPr>
        <p:spPr>
          <a:xfrm>
            <a:off x="6601787" y="5521919"/>
            <a:ext cx="4977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A2425"/>
                </a:solidFill>
                <a:latin typeface="Arial Black" panose="020B0A04020102020204" pitchFamily="34" charset="0"/>
              </a:rPr>
              <a:t>…</a:t>
            </a:r>
            <a:r>
              <a:rPr lang="en-US" sz="2800" i="1" dirty="0">
                <a:solidFill>
                  <a:srgbClr val="7A2425"/>
                </a:solidFill>
                <a:latin typeface="Arial Black" panose="020B0A04020102020204" pitchFamily="34" charset="0"/>
              </a:rPr>
              <a:t>AND</a:t>
            </a:r>
            <a:r>
              <a:rPr lang="en-US" sz="2800" dirty="0">
                <a:solidFill>
                  <a:srgbClr val="7A2425"/>
                </a:solidFill>
                <a:latin typeface="Arial Black" panose="020B0A04020102020204" pitchFamily="34" charset="0"/>
              </a:rPr>
              <a:t> (E) &amp; (P) floor</a:t>
            </a:r>
          </a:p>
          <a:p>
            <a:r>
              <a:rPr lang="en-US" sz="2800" dirty="0">
                <a:solidFill>
                  <a:srgbClr val="7A2425"/>
                </a:solidFill>
                <a:latin typeface="Arial Black" panose="020B0A04020102020204" pitchFamily="34" charset="0"/>
              </a:rPr>
              <a:t>plans </a:t>
            </a:r>
            <a:r>
              <a:rPr lang="en-US" sz="2800" i="1" dirty="0">
                <a:solidFill>
                  <a:srgbClr val="7A2425"/>
                </a:solidFill>
                <a:latin typeface="Arial Black" panose="020B0A04020102020204" pitchFamily="34" charset="0"/>
              </a:rPr>
              <a:t>IF</a:t>
            </a:r>
            <a:r>
              <a:rPr lang="en-US" sz="2800" dirty="0">
                <a:solidFill>
                  <a:srgbClr val="7A2425"/>
                </a:solidFill>
                <a:latin typeface="Arial Black" panose="020B0A04020102020204" pitchFamily="34" charset="0"/>
              </a:rPr>
              <a:t> moving walls.</a:t>
            </a:r>
          </a:p>
        </p:txBody>
      </p:sp>
    </p:spTree>
    <p:extLst>
      <p:ext uri="{BB962C8B-B14F-4D97-AF65-F5344CB8AC3E}">
        <p14:creationId xmlns:p14="http://schemas.microsoft.com/office/powerpoint/2010/main" val="327049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BA13A-Frankfort-331StClair.jpg">
            <a:extLst>
              <a:ext uri="{FF2B5EF4-FFF2-40B4-BE49-F238E27FC236}">
                <a16:creationId xmlns:a16="http://schemas.microsoft.com/office/drawing/2014/main" id="{0044A1EA-73F1-CEE1-4E55-3A5B8A028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4" r="1740" b="3262"/>
          <a:stretch/>
        </p:blipFill>
        <p:spPr bwMode="auto">
          <a:xfrm>
            <a:off x="0" y="342"/>
            <a:ext cx="3753965" cy="6857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BA13B-Frankfort-331StClair.jpg">
            <a:extLst>
              <a:ext uri="{FF2B5EF4-FFF2-40B4-BE49-F238E27FC236}">
                <a16:creationId xmlns:a16="http://schemas.microsoft.com/office/drawing/2014/main" id="{A01E5D59-B37E-A2FD-F3F8-3DC800144B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4" b="3114"/>
          <a:stretch/>
        </p:blipFill>
        <p:spPr bwMode="auto">
          <a:xfrm>
            <a:off x="8438034" y="0"/>
            <a:ext cx="37539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0621873-9321-A56E-024B-37510A9A3ED9}"/>
              </a:ext>
            </a:extLst>
          </p:cNvPr>
          <p:cNvSpPr txBox="1">
            <a:spLocks/>
          </p:cNvSpPr>
          <p:nvPr/>
        </p:nvSpPr>
        <p:spPr>
          <a:xfrm>
            <a:off x="3753966" y="705150"/>
            <a:ext cx="4684070" cy="2232603"/>
          </a:xfrm>
          <a:prstGeom prst="rect">
            <a:avLst/>
          </a:prstGeom>
          <a:solidFill>
            <a:srgbClr val="003A68"/>
          </a:solidFill>
        </p:spPr>
        <p:txBody>
          <a:bodyPr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Part 3: Completed Project Review</a:t>
            </a:r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2" descr="Photo Icon Vector Art, Icons, and Graphics for Free Download">
            <a:extLst>
              <a:ext uri="{FF2B5EF4-FFF2-40B4-BE49-F238E27FC236}">
                <a16:creationId xmlns:a16="http://schemas.microsoft.com/office/drawing/2014/main" id="{BBEEB711-A8D5-8125-1826-58049A682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458" y1="35938" x2="46458" y2="35938"/>
                        <a14:foregroundMark x1="47031" y1="35365" x2="33802" y2="45521"/>
                        <a14:foregroundMark x1="33802" y1="45521" x2="30052" y2="57917"/>
                        <a14:foregroundMark x1="30052" y1="57917" x2="46250" y2="61354"/>
                        <a14:foregroundMark x1="46250" y1="61354" x2="67865" y2="59531"/>
                        <a14:foregroundMark x1="67865" y1="59531" x2="63802" y2="46458"/>
                        <a14:foregroundMark x1="63802" y1="46458" x2="48958" y2="36302"/>
                        <a14:foregroundMark x1="48958" y1="36302" x2="47031" y2="36094"/>
                        <a14:foregroundMark x1="54792" y1="48333" x2="51875" y2="54792"/>
                        <a14:foregroundMark x1="51875" y1="54792" x2="44948" y2="57083"/>
                        <a14:foregroundMark x1="44948" y1="57083" x2="45313" y2="49479"/>
                        <a14:foregroundMark x1="45313" y1="49479" x2="51458" y2="45677"/>
                        <a14:foregroundMark x1="51458" y1="45677" x2="58646" y2="47396"/>
                        <a14:foregroundMark x1="58646" y1="47396" x2="57240" y2="55208"/>
                        <a14:foregroundMark x1="43542" y1="60938" x2="43802" y2="45052"/>
                        <a14:foregroundMark x1="43802" y1="45052" x2="51667" y2="44063"/>
                        <a14:foregroundMark x1="51667" y1="44063" x2="51667" y2="4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145" y="3396175"/>
            <a:ext cx="4576340" cy="453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F0706A-4F54-E6B0-6BBE-940E28414291}"/>
              </a:ext>
            </a:extLst>
          </p:cNvPr>
          <p:cNvGrpSpPr/>
          <p:nvPr/>
        </p:nvGrpSpPr>
        <p:grpSpPr>
          <a:xfrm>
            <a:off x="7668692" y="3327743"/>
            <a:ext cx="4768821" cy="4608381"/>
            <a:chOff x="7115533" y="1391302"/>
            <a:chExt cx="5076467" cy="5076467"/>
          </a:xfrm>
        </p:grpSpPr>
        <p:pic>
          <p:nvPicPr>
            <p:cNvPr id="8" name="Picture 2" descr="Photo Icon Vector Art, Icons, and Graphics for Free Download">
              <a:extLst>
                <a:ext uri="{FF2B5EF4-FFF2-40B4-BE49-F238E27FC236}">
                  <a16:creationId xmlns:a16="http://schemas.microsoft.com/office/drawing/2014/main" id="{0E452EAD-72FE-BC40-DBA7-15E627E165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6458" y1="35938" x2="46458" y2="35938"/>
                          <a14:foregroundMark x1="47031" y1="35365" x2="33802" y2="45521"/>
                          <a14:foregroundMark x1="33802" y1="45521" x2="30052" y2="57917"/>
                          <a14:foregroundMark x1="30052" y1="57917" x2="46250" y2="61354"/>
                          <a14:foregroundMark x1="46250" y1="61354" x2="67865" y2="59531"/>
                          <a14:foregroundMark x1="67865" y1="59531" x2="63802" y2="46458"/>
                          <a14:foregroundMark x1="63802" y1="46458" x2="48958" y2="36302"/>
                          <a14:foregroundMark x1="48958" y1="36302" x2="47031" y2="36094"/>
                          <a14:foregroundMark x1="54792" y1="48333" x2="51875" y2="54792"/>
                          <a14:foregroundMark x1="51875" y1="54792" x2="44948" y2="57083"/>
                          <a14:foregroundMark x1="44948" y1="57083" x2="45313" y2="49479"/>
                          <a14:foregroundMark x1="45313" y1="49479" x2="51458" y2="45677"/>
                          <a14:foregroundMark x1="51458" y1="45677" x2="58646" y2="47396"/>
                          <a14:foregroundMark x1="58646" y1="47396" x2="57240" y2="55208"/>
                          <a14:foregroundMark x1="43542" y1="60938" x2="43802" y2="45052"/>
                          <a14:foregroundMark x1="43802" y1="45052" x2="51667" y2="44063"/>
                          <a14:foregroundMark x1="51667" y1="44063" x2="51667" y2="44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5533" y="1391302"/>
              <a:ext cx="5076467" cy="5076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A87769-856A-27E6-1F88-0CCA4CB02AA3}"/>
                </a:ext>
              </a:extLst>
            </p:cNvPr>
            <p:cNvSpPr txBox="1"/>
            <p:nvPr/>
          </p:nvSpPr>
          <p:spPr>
            <a:xfrm rot="16200000">
              <a:off x="7722564" y="3816006"/>
              <a:ext cx="18741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atin typeface="Arial Black" panose="020B0A04020102020204" pitchFamily="34" charset="0"/>
                </a:rPr>
                <a:t>After</a:t>
              </a:r>
            </a:p>
          </p:txBody>
        </p:sp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ED79BEA-FEF5-254E-B3B2-62A1D4C37220}"/>
              </a:ext>
            </a:extLst>
          </p:cNvPr>
          <p:cNvSpPr/>
          <p:nvPr/>
        </p:nvSpPr>
        <p:spPr>
          <a:xfrm>
            <a:off x="3753965" y="4731808"/>
            <a:ext cx="4576340" cy="1868685"/>
          </a:xfrm>
          <a:prstGeom prst="rightArrow">
            <a:avLst/>
          </a:prstGeom>
          <a:solidFill>
            <a:srgbClr val="7A24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B3CB68-B0BA-ECF4-A781-32F5833E0F5C}"/>
              </a:ext>
            </a:extLst>
          </p:cNvPr>
          <p:cNvGrpSpPr/>
          <p:nvPr/>
        </p:nvGrpSpPr>
        <p:grpSpPr>
          <a:xfrm>
            <a:off x="6845939" y="2773495"/>
            <a:ext cx="1574344" cy="2463475"/>
            <a:chOff x="6898972" y="2008921"/>
            <a:chExt cx="1574344" cy="24634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3B3B71C-FEA8-E304-476D-DDC4A2B5B220}"/>
                </a:ext>
              </a:extLst>
            </p:cNvPr>
            <p:cNvSpPr/>
            <p:nvPr/>
          </p:nvSpPr>
          <p:spPr>
            <a:xfrm>
              <a:off x="7219448" y="2008921"/>
              <a:ext cx="1253868" cy="240065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5000" b="1" dirty="0">
                  <a:ln w="22225">
                    <a:solidFill>
                      <a:schemeClr val="tx1"/>
                    </a:solidFill>
                    <a:prstDash val="solid"/>
                  </a:ln>
                  <a:solidFill>
                    <a:srgbClr val="ECB04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</a:t>
              </a:r>
              <a:endParaRPr lang="en-US" sz="150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ECB04E"/>
                </a:solidFill>
                <a:effectLst/>
                <a:latin typeface="Arial Nova Cond" panose="020B0506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DB0D47-29D6-4458-476D-3FAE316E2F91}"/>
                </a:ext>
              </a:extLst>
            </p:cNvPr>
            <p:cNvSpPr txBox="1"/>
            <p:nvPr/>
          </p:nvSpPr>
          <p:spPr>
            <a:xfrm rot="16200000">
              <a:off x="5954238" y="3065996"/>
              <a:ext cx="23511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7A2425"/>
                  </a:solidFill>
                  <a:latin typeface="Arial Black" panose="020B0A04020102020204" pitchFamily="34" charset="0"/>
                </a:rPr>
                <a:t>Final QREs</a:t>
              </a: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CEFA48EC-7994-B021-F78B-362D66F5448F}"/>
              </a:ext>
            </a:extLst>
          </p:cNvPr>
          <p:cNvSpPr txBox="1">
            <a:spLocks/>
          </p:cNvSpPr>
          <p:nvPr/>
        </p:nvSpPr>
        <p:spPr>
          <a:xfrm flipH="1">
            <a:off x="3214992" y="5269899"/>
            <a:ext cx="5810072" cy="916623"/>
          </a:xfrm>
          <a:custGeom>
            <a:avLst/>
            <a:gdLst>
              <a:gd name="connsiteX0" fmla="*/ 0 w 4862616"/>
              <a:gd name="connsiteY0" fmla="*/ 0 h 903923"/>
              <a:gd name="connsiteX1" fmla="*/ 4862616 w 4862616"/>
              <a:gd name="connsiteY1" fmla="*/ 0 h 903923"/>
              <a:gd name="connsiteX2" fmla="*/ 4862616 w 4862616"/>
              <a:gd name="connsiteY2" fmla="*/ 903923 h 903923"/>
              <a:gd name="connsiteX3" fmla="*/ 0 w 4862616"/>
              <a:gd name="connsiteY3" fmla="*/ 903923 h 903923"/>
              <a:gd name="connsiteX4" fmla="*/ 0 w 4862616"/>
              <a:gd name="connsiteY4" fmla="*/ 0 h 903923"/>
              <a:gd name="connsiteX0" fmla="*/ 0 w 5256316"/>
              <a:gd name="connsiteY0" fmla="*/ 0 h 916623"/>
              <a:gd name="connsiteX1" fmla="*/ 4862616 w 5256316"/>
              <a:gd name="connsiteY1" fmla="*/ 0 h 916623"/>
              <a:gd name="connsiteX2" fmla="*/ 5256316 w 5256316"/>
              <a:gd name="connsiteY2" fmla="*/ 916623 h 916623"/>
              <a:gd name="connsiteX3" fmla="*/ 0 w 5256316"/>
              <a:gd name="connsiteY3" fmla="*/ 903923 h 916623"/>
              <a:gd name="connsiteX4" fmla="*/ 0 w 5256316"/>
              <a:gd name="connsiteY4" fmla="*/ 0 h 916623"/>
              <a:gd name="connsiteX0" fmla="*/ 0 w 5256316"/>
              <a:gd name="connsiteY0" fmla="*/ 0 h 916623"/>
              <a:gd name="connsiteX1" fmla="*/ 4646716 w 5256316"/>
              <a:gd name="connsiteY1" fmla="*/ 12700 h 916623"/>
              <a:gd name="connsiteX2" fmla="*/ 5256316 w 5256316"/>
              <a:gd name="connsiteY2" fmla="*/ 916623 h 916623"/>
              <a:gd name="connsiteX3" fmla="*/ 0 w 5256316"/>
              <a:gd name="connsiteY3" fmla="*/ 903923 h 916623"/>
              <a:gd name="connsiteX4" fmla="*/ 0 w 5256316"/>
              <a:gd name="connsiteY4" fmla="*/ 0 h 916623"/>
              <a:gd name="connsiteX0" fmla="*/ 0 w 5256316"/>
              <a:gd name="connsiteY0" fmla="*/ 0 h 916623"/>
              <a:gd name="connsiteX1" fmla="*/ 4849916 w 5256316"/>
              <a:gd name="connsiteY1" fmla="*/ 12700 h 916623"/>
              <a:gd name="connsiteX2" fmla="*/ 5256316 w 5256316"/>
              <a:gd name="connsiteY2" fmla="*/ 916623 h 916623"/>
              <a:gd name="connsiteX3" fmla="*/ 0 w 5256316"/>
              <a:gd name="connsiteY3" fmla="*/ 903923 h 916623"/>
              <a:gd name="connsiteX4" fmla="*/ 0 w 5256316"/>
              <a:gd name="connsiteY4" fmla="*/ 0 h 9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316" h="916623">
                <a:moveTo>
                  <a:pt x="0" y="0"/>
                </a:moveTo>
                <a:lnTo>
                  <a:pt x="4849916" y="12700"/>
                </a:lnTo>
                <a:lnTo>
                  <a:pt x="5256316" y="916623"/>
                </a:lnTo>
                <a:lnTo>
                  <a:pt x="0" y="903923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0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altLang="en-US" sz="32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Review &amp; Compare	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8F91F46-B5C1-3526-9F40-EF93BB1BF4EB}"/>
              </a:ext>
            </a:extLst>
          </p:cNvPr>
          <p:cNvSpPr/>
          <p:nvPr/>
        </p:nvSpPr>
        <p:spPr>
          <a:xfrm>
            <a:off x="2536211" y="5136052"/>
            <a:ext cx="471673" cy="261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FB5552-1E2C-829C-5D76-C68BAA15184F}"/>
              </a:ext>
            </a:extLst>
          </p:cNvPr>
          <p:cNvSpPr txBox="1"/>
          <p:nvPr/>
        </p:nvSpPr>
        <p:spPr>
          <a:xfrm rot="16200000">
            <a:off x="1942890" y="5526624"/>
            <a:ext cx="1676065" cy="47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Before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9A1A19-94DF-9127-77D8-099935D63E5B}"/>
              </a:ext>
            </a:extLst>
          </p:cNvPr>
          <p:cNvSpPr txBox="1"/>
          <p:nvPr/>
        </p:nvSpPr>
        <p:spPr>
          <a:xfrm rot="16200000">
            <a:off x="291992" y="5552621"/>
            <a:ext cx="167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Part 2</a:t>
            </a:r>
          </a:p>
        </p:txBody>
      </p:sp>
      <p:pic>
        <p:nvPicPr>
          <p:cNvPr id="27650" name="Picture 2" descr="Receipt - Free business icons">
            <a:extLst>
              <a:ext uri="{FF2B5EF4-FFF2-40B4-BE49-F238E27FC236}">
                <a16:creationId xmlns:a16="http://schemas.microsoft.com/office/drawing/2014/main" id="{06419038-1973-542D-E93C-8C57617F0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062" y="3198166"/>
            <a:ext cx="1726261" cy="172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DA696A-F53A-9B88-3CCE-BB5E84BA2F3B}"/>
              </a:ext>
            </a:extLst>
          </p:cNvPr>
          <p:cNvSpPr txBox="1"/>
          <p:nvPr/>
        </p:nvSpPr>
        <p:spPr>
          <a:xfrm>
            <a:off x="5651541" y="3327744"/>
            <a:ext cx="113025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D49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Itemized Expenses</a:t>
            </a:r>
          </a:p>
        </p:txBody>
      </p:sp>
      <p:pic>
        <p:nvPicPr>
          <p:cNvPr id="11" name="Picture 6" descr="360, home, house, interior, property, real estate, walkthrough icon -  Download on Iconfinder">
            <a:extLst>
              <a:ext uri="{FF2B5EF4-FFF2-40B4-BE49-F238E27FC236}">
                <a16:creationId xmlns:a16="http://schemas.microsoft.com/office/drawing/2014/main" id="{1FA332A7-ABA1-55FE-E6EB-9CEE44372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6"/>
          <a:stretch/>
        </p:blipFill>
        <p:spPr bwMode="auto">
          <a:xfrm>
            <a:off x="8781370" y="4877163"/>
            <a:ext cx="2542216" cy="156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360, home, house, interior, property, real estate, walkthrough icon -  Download on Iconfinder">
            <a:extLst>
              <a:ext uri="{FF2B5EF4-FFF2-40B4-BE49-F238E27FC236}">
                <a16:creationId xmlns:a16="http://schemas.microsoft.com/office/drawing/2014/main" id="{AE1641E2-A8D2-E9BD-CC7A-248544D1C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6"/>
          <a:stretch/>
        </p:blipFill>
        <p:spPr bwMode="auto">
          <a:xfrm>
            <a:off x="785866" y="4945265"/>
            <a:ext cx="2429126" cy="156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aper - Free education icons">
            <a:extLst>
              <a:ext uri="{FF2B5EF4-FFF2-40B4-BE49-F238E27FC236}">
                <a16:creationId xmlns:a16="http://schemas.microsoft.com/office/drawing/2014/main" id="{83C1CCB4-2ABB-0530-C190-7BE98EAB7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44" l="9961" r="99609">
                        <a14:foregroundMark x1="66211" y1="8789" x2="66211" y2="8789"/>
                        <a14:foregroundMark x1="76758" y1="5078" x2="76758" y2="5078"/>
                        <a14:foregroundMark x1="87109" y1="8008" x2="87109" y2="8008"/>
                        <a14:foregroundMark x1="95898" y1="18359" x2="95898" y2="18359"/>
                        <a14:foregroundMark x1="97656" y1="19141" x2="97656" y2="19141"/>
                        <a14:foregroundMark x1="77539" y1="19922" x2="47656" y2="23242"/>
                        <a14:foregroundMark x1="47656" y1="23242" x2="37695" y2="73633"/>
                        <a14:foregroundMark x1="39453" y1="71484" x2="34961" y2="19141"/>
                        <a14:foregroundMark x1="53320" y1="54102" x2="61328" y2="60938"/>
                        <a14:foregroundMark x1="62500" y1="64453" x2="62500" y2="64453"/>
                        <a14:foregroundMark x1="62500" y1="64844" x2="62500" y2="64844"/>
                        <a14:foregroundMark x1="63086" y1="64844" x2="64844" y2="64453"/>
                        <a14:foregroundMark x1="67578" y1="64258" x2="69336" y2="64258"/>
                        <a14:foregroundMark x1="70508" y1="64063" x2="72656" y2="64063"/>
                        <a14:foregroundMark x1="74805" y1="64063" x2="76953" y2="64063"/>
                        <a14:foregroundMark x1="78906" y1="64063" x2="81055" y2="64063"/>
                        <a14:foregroundMark x1="83008" y1="64063" x2="86914" y2="64258"/>
                        <a14:foregroundMark x1="87891" y1="64258" x2="90625" y2="64844"/>
                        <a14:foregroundMark x1="90430" y1="65039" x2="45508" y2="64258"/>
                        <a14:foregroundMark x1="48047" y1="54102" x2="74414" y2="52734"/>
                        <a14:foregroundMark x1="74414" y1="52734" x2="90234" y2="53906"/>
                        <a14:foregroundMark x1="81836" y1="54492" x2="65234" y2="54492"/>
                        <a14:foregroundMark x1="48242" y1="44336" x2="77930" y2="42383"/>
                        <a14:foregroundMark x1="77930" y1="42383" x2="89648" y2="44141"/>
                        <a14:foregroundMark x1="88086" y1="34375" x2="42188" y2="36914"/>
                        <a14:foregroundMark x1="42188" y1="36914" x2="62891" y2="30273"/>
                        <a14:foregroundMark x1="62891" y1="30273" x2="84766" y2="33789"/>
                        <a14:foregroundMark x1="84766" y1="33789" x2="58594" y2="32617"/>
                        <a14:foregroundMark x1="58594" y1="32617" x2="80859" y2="23047"/>
                        <a14:foregroundMark x1="80859" y1="23047" x2="91211" y2="23633"/>
                        <a14:foregroundMark x1="68164" y1="23438" x2="68164" y2="23828"/>
                        <a14:foregroundMark x1="62500" y1="23242" x2="62500" y2="23242"/>
                        <a14:foregroundMark x1="62305" y1="23242" x2="61719" y2="23242"/>
                        <a14:foregroundMark x1="60938" y1="23242" x2="60156" y2="23242"/>
                        <a14:foregroundMark x1="64453" y1="23633" x2="67188" y2="23633"/>
                        <a14:foregroundMark x1="67773" y1="23633" x2="68359" y2="23633"/>
                        <a14:foregroundMark x1="69336" y1="23633" x2="75977" y2="22852"/>
                        <a14:foregroundMark x1="37500" y1="3125" x2="37500" y2="3711"/>
                        <a14:foregroundMark x1="37500" y1="4688" x2="37500" y2="5859"/>
                        <a14:foregroundMark x1="37500" y1="6445" x2="37891" y2="7422"/>
                        <a14:foregroundMark x1="38086" y1="8398" x2="38477" y2="8984"/>
                        <a14:foregroundMark x1="38477" y1="10156" x2="38867" y2="12109"/>
                        <a14:foregroundMark x1="39063" y1="14648" x2="39063" y2="16602"/>
                        <a14:foregroundMark x1="39453" y1="18164" x2="39453" y2="20313"/>
                        <a14:foregroundMark x1="39453" y1="23633" x2="39453" y2="25977"/>
                        <a14:foregroundMark x1="39453" y1="27930" x2="38867" y2="28320"/>
                        <a14:foregroundMark x1="38477" y1="27539" x2="38281" y2="27148"/>
                        <a14:foregroundMark x1="37695" y1="26172" x2="36523" y2="23438"/>
                        <a14:foregroundMark x1="36328" y1="21680" x2="35547" y2="19141"/>
                        <a14:foregroundMark x1="35352" y1="17383" x2="35156" y2="15625"/>
                        <a14:foregroundMark x1="35156" y1="12109" x2="35938" y2="10156"/>
                        <a14:foregroundMark x1="37109" y1="4688" x2="39063" y2="23828"/>
                        <a14:foregroundMark x1="34961" y1="13086" x2="21289" y2="29492"/>
                        <a14:foregroundMark x1="21289" y1="29492" x2="21289" y2="29688"/>
                        <a14:foregroundMark x1="19727" y1="25586" x2="19336" y2="21875"/>
                        <a14:foregroundMark x1="18750" y1="20313" x2="18750" y2="20313"/>
                        <a14:foregroundMark x1="19141" y1="23633" x2="34766" y2="13086"/>
                        <a14:foregroundMark x1="19922" y1="15625" x2="19922" y2="15625"/>
                        <a14:foregroundMark x1="19727" y1="15430" x2="19727" y2="15430"/>
                        <a14:foregroundMark x1="19922" y1="15039" x2="20508" y2="14844"/>
                        <a14:foregroundMark x1="22070" y1="14648" x2="23438" y2="14648"/>
                        <a14:foregroundMark x1="23828" y1="14648" x2="25000" y2="14648"/>
                        <a14:foregroundMark x1="26172" y1="14063" x2="27734" y2="13867"/>
                        <a14:foregroundMark x1="28320" y1="13867" x2="31055" y2="13086"/>
                        <a14:foregroundMark x1="32227" y1="12891" x2="32813" y2="12891"/>
                        <a14:foregroundMark x1="33203" y1="12891" x2="34375" y2="12500"/>
                        <a14:foregroundMark x1="36328" y1="11914" x2="36914" y2="11328"/>
                        <a14:foregroundMark x1="36914" y1="11328" x2="35742" y2="11914"/>
                        <a14:foregroundMark x1="34570" y1="12891" x2="33203" y2="13477"/>
                        <a14:foregroundMark x1="32813" y1="13477" x2="31641" y2="13477"/>
                        <a14:foregroundMark x1="30859" y1="13281" x2="30273" y2="13086"/>
                        <a14:foregroundMark x1="28906" y1="13086" x2="27539" y2="13086"/>
                        <a14:foregroundMark x1="25586" y1="13477" x2="23047" y2="14063"/>
                        <a14:foregroundMark x1="21875" y1="14453" x2="20898" y2="14648"/>
                        <a14:foregroundMark x1="19922" y1="14648" x2="19531" y2="15039"/>
                        <a14:foregroundMark x1="19336" y1="15430" x2="19336" y2="15820"/>
                        <a14:foregroundMark x1="19141" y1="16406" x2="19141" y2="16406"/>
                        <a14:foregroundMark x1="19141" y1="17773" x2="19141" y2="19141"/>
                        <a14:foregroundMark x1="19141" y1="20313" x2="19141" y2="22266"/>
                        <a14:foregroundMark x1="19141" y1="22852" x2="19336" y2="24023"/>
                        <a14:foregroundMark x1="21680" y1="31445" x2="29492" y2="73828"/>
                        <a14:foregroundMark x1="29492" y1="73828" x2="51172" y2="83789"/>
                        <a14:foregroundMark x1="51172" y1="83789" x2="76953" y2="78906"/>
                        <a14:foregroundMark x1="70313" y1="78711" x2="42578" y2="78711"/>
                        <a14:foregroundMark x1="79492" y1="77930" x2="99609" y2="71484"/>
                        <a14:foregroundMark x1="99609" y1="71484" x2="98438" y2="26563"/>
                        <a14:foregroundMark x1="98438" y1="26563" x2="89648" y2="7422"/>
                        <a14:foregroundMark x1="89648" y1="7422" x2="36914" y2="1563"/>
                        <a14:foregroundMark x1="36914" y1="1563" x2="20508" y2="15430"/>
                        <a14:foregroundMark x1="20508" y1="15430" x2="38672" y2="1367"/>
                        <a14:foregroundMark x1="38672" y1="1367" x2="62109" y2="0"/>
                        <a14:foregroundMark x1="62109" y1="0" x2="91211" y2="4492"/>
                        <a14:foregroundMark x1="91211" y1="4492" x2="96289" y2="12891"/>
                        <a14:foregroundMark x1="93750" y1="14258" x2="93750" y2="14258"/>
                        <a14:foregroundMark x1="87695" y1="15625" x2="87695" y2="15625"/>
                        <a14:foregroundMark x1="87500" y1="15625" x2="87500" y2="15625"/>
                        <a14:foregroundMark x1="87500" y1="15625" x2="87305" y2="15039"/>
                        <a14:foregroundMark x1="87109" y1="13867" x2="86719" y2="13086"/>
                        <a14:foregroundMark x1="86328" y1="12500" x2="85156" y2="10938"/>
                        <a14:foregroundMark x1="84961" y1="10156" x2="84570" y2="8594"/>
                        <a14:foregroundMark x1="84570" y1="8203" x2="84570" y2="7617"/>
                        <a14:foregroundMark x1="84570" y1="8203" x2="84570" y2="12891"/>
                        <a14:foregroundMark x1="85352" y1="1758" x2="86133" y2="1758"/>
                        <a14:foregroundMark x1="86914" y1="2148" x2="87109" y2="2734"/>
                        <a14:foregroundMark x1="87891" y1="3320" x2="89063" y2="4297"/>
                        <a14:foregroundMark x1="92773" y1="6641" x2="93945" y2="7617"/>
                        <a14:foregroundMark x1="95508" y1="8984" x2="96094" y2="10156"/>
                        <a14:foregroundMark x1="96484" y1="11133" x2="96875" y2="12109"/>
                        <a14:foregroundMark x1="97266" y1="12695" x2="97656" y2="13477"/>
                        <a14:foregroundMark x1="98047" y1="14063" x2="98438" y2="14844"/>
                        <a14:foregroundMark x1="98438" y1="15430" x2="98438" y2="16211"/>
                        <a14:foregroundMark x1="98633" y1="17188" x2="98633" y2="18359"/>
                        <a14:foregroundMark x1="98828" y1="19141" x2="99023" y2="19922"/>
                        <a14:foregroundMark x1="99023" y1="20508" x2="99023" y2="21094"/>
                        <a14:foregroundMark x1="99023" y1="22656" x2="99023" y2="24609"/>
                        <a14:foregroundMark x1="99023" y1="73047" x2="99023" y2="73047"/>
                        <a14:foregroundMark x1="99023" y1="74805" x2="99023" y2="76367"/>
                        <a14:foregroundMark x1="98633" y1="77734" x2="98242" y2="78320"/>
                        <a14:foregroundMark x1="98047" y1="78906" x2="97461" y2="79297"/>
                        <a14:foregroundMark x1="97070" y1="80078" x2="96094" y2="80273"/>
                        <a14:foregroundMark x1="95117" y1="80273" x2="94336" y2="80273"/>
                        <a14:foregroundMark x1="93750" y1="80273" x2="93750" y2="80273"/>
                        <a14:foregroundMark x1="92969" y1="80273" x2="92969" y2="80273"/>
                        <a14:foregroundMark x1="91797" y1="80273" x2="88867" y2="80273"/>
                        <a14:foregroundMark x1="86328" y1="80273" x2="84570" y2="80273"/>
                        <a14:foregroundMark x1="83984" y1="80273" x2="81250" y2="80859"/>
                        <a14:foregroundMark x1="80078" y1="80859" x2="78906" y2="80859"/>
                        <a14:foregroundMark x1="77930" y1="80859" x2="76758" y2="80469"/>
                        <a14:foregroundMark x1="75977" y1="80078" x2="75781" y2="79102"/>
                        <a14:foregroundMark x1="76172" y1="79102" x2="79883" y2="79102"/>
                        <a14:foregroundMark x1="99609" y1="80859" x2="99609" y2="80859"/>
                        <a14:foregroundMark x1="97852" y1="77930" x2="97852" y2="78320"/>
                        <a14:foregroundMark x1="29688" y1="13477" x2="28516" y2="13477"/>
                        <a14:foregroundMark x1="27344" y1="13086" x2="25195" y2="13086"/>
                        <a14:foregroundMark x1="23438" y1="13086" x2="21484" y2="13086"/>
                        <a14:foregroundMark x1="19727" y1="13086" x2="19141" y2="13086"/>
                        <a14:foregroundMark x1="18750" y1="13867" x2="19336" y2="14453"/>
                        <a14:foregroundMark x1="19336" y1="15039" x2="19336" y2="15039"/>
                        <a14:foregroundMark x1="19141" y1="15625" x2="19141" y2="15625"/>
                        <a14:foregroundMark x1="19141" y1="16602" x2="19336" y2="17188"/>
                        <a14:foregroundMark x1="19531" y1="17578" x2="20117" y2="19336"/>
                        <a14:foregroundMark x1="18945" y1="24609" x2="18945" y2="24609"/>
                        <a14:foregroundMark x1="18945" y1="23438" x2="18750" y2="21875"/>
                        <a14:foregroundMark x1="18750" y1="20898" x2="18750" y2="20313"/>
                        <a14:foregroundMark x1="18555" y1="19727" x2="17969" y2="18555"/>
                        <a14:foregroundMark x1="17773" y1="16992" x2="17578" y2="16211"/>
                        <a14:foregroundMark x1="17578" y1="16016" x2="17578" y2="15430"/>
                        <a14:foregroundMark x1="17773" y1="14648" x2="18555" y2="14063"/>
                        <a14:foregroundMark x1="28711" y1="73828" x2="28906" y2="74609"/>
                        <a14:foregroundMark x1="29297" y1="75391" x2="29883" y2="77344"/>
                        <a14:foregroundMark x1="30078" y1="77734" x2="30469" y2="78711"/>
                        <a14:foregroundMark x1="30664" y1="79492" x2="30859" y2="80078"/>
                        <a14:foregroundMark x1="30859" y1="80664" x2="31250" y2="82422"/>
                        <a14:foregroundMark x1="31250" y1="83594" x2="31445" y2="84180"/>
                        <a14:foregroundMark x1="31445" y1="84570" x2="31641" y2="85156"/>
                        <a14:foregroundMark x1="31836" y1="85742" x2="31836" y2="85742"/>
                        <a14:foregroundMark x1="32031" y1="86719" x2="32031" y2="86719"/>
                        <a14:foregroundMark x1="32227" y1="87305" x2="32227" y2="87305"/>
                        <a14:foregroundMark x1="33008" y1="87695" x2="33008" y2="87695"/>
                        <a14:foregroundMark x1="34180" y1="87500" x2="34961" y2="87305"/>
                        <a14:foregroundMark x1="36133" y1="87305" x2="37109" y2="86914"/>
                        <a14:foregroundMark x1="39648" y1="86523" x2="40234" y2="86523"/>
                        <a14:foregroundMark x1="40625" y1="86328" x2="40625" y2="86328"/>
                        <a14:foregroundMark x1="41406" y1="86328" x2="41406" y2="86328"/>
                        <a14:foregroundMark x1="41797" y1="86328" x2="41797" y2="86328"/>
                        <a14:foregroundMark x1="42578" y1="85938" x2="43359" y2="85742"/>
                        <a14:foregroundMark x1="43945" y1="85547" x2="44727" y2="85352"/>
                        <a14:foregroundMark x1="45117" y1="85352" x2="45898" y2="85156"/>
                        <a14:foregroundMark x1="46484" y1="85156" x2="46484" y2="85156"/>
                        <a14:foregroundMark x1="47266" y1="85156" x2="47266" y2="85156"/>
                        <a14:foregroundMark x1="48633" y1="84766" x2="50781" y2="84570"/>
                        <a14:foregroundMark x1="52930" y1="84375" x2="54688" y2="83789"/>
                        <a14:foregroundMark x1="57031" y1="83594" x2="58594" y2="83594"/>
                        <a14:foregroundMark x1="60352" y1="83398" x2="60938" y2="83398"/>
                        <a14:foregroundMark x1="61914" y1="83203" x2="62695" y2="82813"/>
                        <a14:foregroundMark x1="63867" y1="82422" x2="64844" y2="82227"/>
                        <a14:foregroundMark x1="66211" y1="82031" x2="67969" y2="81836"/>
                        <a14:foregroundMark x1="68750" y1="81836" x2="69141" y2="81641"/>
                        <a14:foregroundMark x1="69727" y1="81445" x2="70313" y2="81445"/>
                        <a14:foregroundMark x1="70898" y1="81445" x2="71484" y2="81250"/>
                        <a14:foregroundMark x1="72461" y1="80859" x2="73047" y2="80859"/>
                        <a14:foregroundMark x1="73633" y1="80859" x2="74219" y2="80664"/>
                        <a14:foregroundMark x1="74805" y1="80664" x2="74805" y2="80664"/>
                        <a14:foregroundMark x1="75391" y1="80664" x2="75977" y2="80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54693">
            <a:off x="3624828" y="3178141"/>
            <a:ext cx="1767162" cy="182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676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3F966D-854F-A6A3-DC0C-B286D9142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528" y="0"/>
            <a:ext cx="5072584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B03B6-4A53-46F2-7DDE-48FD22B3B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3830" y="-2"/>
            <a:ext cx="524046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02F33B0-354C-EFF4-D0C6-8E713BAAAE20}"/>
              </a:ext>
            </a:extLst>
          </p:cNvPr>
          <p:cNvSpPr txBox="1">
            <a:spLocks/>
          </p:cNvSpPr>
          <p:nvPr/>
        </p:nvSpPr>
        <p:spPr>
          <a:xfrm rot="16200000">
            <a:off x="-2562546" y="2957514"/>
            <a:ext cx="6858000" cy="942969"/>
          </a:xfrm>
          <a:prstGeom prst="rect">
            <a:avLst/>
          </a:prstGeom>
          <a:solidFill>
            <a:srgbClr val="003A68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	Part 3 Example</a:t>
            </a:r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72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CE843F-63FF-E81F-7A30-300C8C715BCA}"/>
              </a:ext>
            </a:extLst>
          </p:cNvPr>
          <p:cNvSpPr/>
          <p:nvPr/>
        </p:nvSpPr>
        <p:spPr>
          <a:xfrm>
            <a:off x="0" y="255485"/>
            <a:ext cx="5626100" cy="941059"/>
          </a:xfrm>
          <a:prstGeom prst="rect">
            <a:avLst/>
          </a:prstGeom>
          <a:solidFill>
            <a:srgbClr val="7A24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13B64C-36DB-89D2-4E7E-31BAB0A4C67E}"/>
              </a:ext>
            </a:extLst>
          </p:cNvPr>
          <p:cNvSpPr txBox="1">
            <a:spLocks/>
          </p:cNvSpPr>
          <p:nvPr/>
        </p:nvSpPr>
        <p:spPr>
          <a:xfrm>
            <a:off x="-292102" y="1057"/>
            <a:ext cx="5257799" cy="14732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en-US" altLang="en-US" sz="48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WHEN</a:t>
            </a:r>
            <a:r>
              <a:rPr lang="en-US" alt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 to apply:</a:t>
            </a:r>
            <a:endParaRPr lang="en-US" sz="4800" dirty="0"/>
          </a:p>
        </p:txBody>
      </p:sp>
      <p:pic>
        <p:nvPicPr>
          <p:cNvPr id="15364" name="Picture 4" descr="Calendar 12 month icon set color signs for all Vector Image">
            <a:extLst>
              <a:ext uri="{FF2B5EF4-FFF2-40B4-BE49-F238E27FC236}">
                <a16:creationId xmlns:a16="http://schemas.microsoft.com/office/drawing/2014/main" id="{C4D9865F-AD87-7E52-716D-BE74E47C9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7549" r="7058" b="12836"/>
          <a:stretch/>
        </p:blipFill>
        <p:spPr bwMode="auto">
          <a:xfrm>
            <a:off x="201339" y="2392995"/>
            <a:ext cx="5223422" cy="396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7E475C-13EF-18B0-9694-30DA54C760CD}"/>
              </a:ext>
            </a:extLst>
          </p:cNvPr>
          <p:cNvSpPr/>
          <p:nvPr/>
        </p:nvSpPr>
        <p:spPr>
          <a:xfrm>
            <a:off x="6019798" y="255484"/>
            <a:ext cx="6172201" cy="941059"/>
          </a:xfrm>
          <a:prstGeom prst="rect">
            <a:avLst/>
          </a:prstGeom>
          <a:solidFill>
            <a:srgbClr val="003A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35ED0E-0D1D-9F77-DF49-1B9D97329D3F}"/>
              </a:ext>
            </a:extLst>
          </p:cNvPr>
          <p:cNvSpPr txBox="1">
            <a:spLocks/>
          </p:cNvSpPr>
          <p:nvPr/>
        </p:nvSpPr>
        <p:spPr>
          <a:xfrm>
            <a:off x="5257799" y="38100"/>
            <a:ext cx="7061199" cy="14732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r>
              <a:rPr lang="en-US" altLang="en-US" sz="4800" b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HOW to be successful:</a:t>
            </a:r>
            <a:endParaRPr lang="en-US" sz="48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DD9312-5F8C-31CC-4FE3-0FB701E6FD2F}"/>
              </a:ext>
            </a:extLst>
          </p:cNvPr>
          <p:cNvSpPr txBox="1">
            <a:spLocks/>
          </p:cNvSpPr>
          <p:nvPr/>
        </p:nvSpPr>
        <p:spPr>
          <a:xfrm>
            <a:off x="6461118" y="1482896"/>
            <a:ext cx="5223422" cy="247837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altLang="en-US" sz="3600" b="1" u="sng" dirty="0">
                <a:solidFill>
                  <a:srgbClr val="003A68"/>
                </a:solidFill>
                <a:latin typeface="Arial Narrow" panose="020B0606020202030204" pitchFamily="34" charset="0"/>
              </a:rPr>
              <a:t>Katherine.Wilborn@ky.gov</a:t>
            </a:r>
          </a:p>
          <a:p>
            <a:pPr algn="ctr">
              <a:lnSpc>
                <a:spcPct val="120000"/>
              </a:lnSpc>
            </a:pPr>
            <a:r>
              <a:rPr lang="en-US" altLang="en-US" sz="3600" b="1" dirty="0">
                <a:solidFill>
                  <a:srgbClr val="7A2425"/>
                </a:solidFill>
                <a:latin typeface="Arial Narrow" panose="020B0606020202030204" pitchFamily="34" charset="0"/>
                <a:hlinkClick r:id="rId3"/>
              </a:rPr>
              <a:t>https://heritage.ky.gov/</a:t>
            </a:r>
            <a:endParaRPr lang="en-US" altLang="en-US" sz="3600" b="1" dirty="0">
              <a:solidFill>
                <a:srgbClr val="7A2425"/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D53DF5-5D45-8614-177A-867D74908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0" t="11051" r="362"/>
          <a:stretch/>
        </p:blipFill>
        <p:spPr>
          <a:xfrm>
            <a:off x="6019798" y="3388845"/>
            <a:ext cx="6172202" cy="325243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AA23BD7-C211-845E-04AC-E8496C63E4D4}"/>
              </a:ext>
            </a:extLst>
          </p:cNvPr>
          <p:cNvSpPr txBox="1">
            <a:spLocks/>
          </p:cNvSpPr>
          <p:nvPr/>
        </p:nvSpPr>
        <p:spPr>
          <a:xfrm flipH="1">
            <a:off x="152399" y="1450972"/>
            <a:ext cx="5473699" cy="916623"/>
          </a:xfrm>
          <a:custGeom>
            <a:avLst/>
            <a:gdLst>
              <a:gd name="connsiteX0" fmla="*/ 0 w 4862616"/>
              <a:gd name="connsiteY0" fmla="*/ 0 h 903923"/>
              <a:gd name="connsiteX1" fmla="*/ 4862616 w 4862616"/>
              <a:gd name="connsiteY1" fmla="*/ 0 h 903923"/>
              <a:gd name="connsiteX2" fmla="*/ 4862616 w 4862616"/>
              <a:gd name="connsiteY2" fmla="*/ 903923 h 903923"/>
              <a:gd name="connsiteX3" fmla="*/ 0 w 4862616"/>
              <a:gd name="connsiteY3" fmla="*/ 903923 h 903923"/>
              <a:gd name="connsiteX4" fmla="*/ 0 w 4862616"/>
              <a:gd name="connsiteY4" fmla="*/ 0 h 903923"/>
              <a:gd name="connsiteX0" fmla="*/ 0 w 5256316"/>
              <a:gd name="connsiteY0" fmla="*/ 0 h 916623"/>
              <a:gd name="connsiteX1" fmla="*/ 4862616 w 5256316"/>
              <a:gd name="connsiteY1" fmla="*/ 0 h 916623"/>
              <a:gd name="connsiteX2" fmla="*/ 5256316 w 5256316"/>
              <a:gd name="connsiteY2" fmla="*/ 916623 h 916623"/>
              <a:gd name="connsiteX3" fmla="*/ 0 w 5256316"/>
              <a:gd name="connsiteY3" fmla="*/ 903923 h 916623"/>
              <a:gd name="connsiteX4" fmla="*/ 0 w 5256316"/>
              <a:gd name="connsiteY4" fmla="*/ 0 h 916623"/>
              <a:gd name="connsiteX0" fmla="*/ 0 w 5256316"/>
              <a:gd name="connsiteY0" fmla="*/ 0 h 916623"/>
              <a:gd name="connsiteX1" fmla="*/ 4646716 w 5256316"/>
              <a:gd name="connsiteY1" fmla="*/ 12700 h 916623"/>
              <a:gd name="connsiteX2" fmla="*/ 5256316 w 5256316"/>
              <a:gd name="connsiteY2" fmla="*/ 916623 h 916623"/>
              <a:gd name="connsiteX3" fmla="*/ 0 w 5256316"/>
              <a:gd name="connsiteY3" fmla="*/ 903923 h 916623"/>
              <a:gd name="connsiteX4" fmla="*/ 0 w 5256316"/>
              <a:gd name="connsiteY4" fmla="*/ 0 h 916623"/>
              <a:gd name="connsiteX0" fmla="*/ 0 w 5256316"/>
              <a:gd name="connsiteY0" fmla="*/ 0 h 916623"/>
              <a:gd name="connsiteX1" fmla="*/ 4849916 w 5256316"/>
              <a:gd name="connsiteY1" fmla="*/ 12700 h 916623"/>
              <a:gd name="connsiteX2" fmla="*/ 5256316 w 5256316"/>
              <a:gd name="connsiteY2" fmla="*/ 916623 h 916623"/>
              <a:gd name="connsiteX3" fmla="*/ 0 w 5256316"/>
              <a:gd name="connsiteY3" fmla="*/ 903923 h 916623"/>
              <a:gd name="connsiteX4" fmla="*/ 0 w 5256316"/>
              <a:gd name="connsiteY4" fmla="*/ 0 h 9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6316" h="916623">
                <a:moveTo>
                  <a:pt x="0" y="0"/>
                </a:moveTo>
                <a:lnTo>
                  <a:pt x="4849916" y="12700"/>
                </a:lnTo>
                <a:lnTo>
                  <a:pt x="5256316" y="916623"/>
                </a:lnTo>
                <a:lnTo>
                  <a:pt x="0" y="903923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1200" b="1" i="1" dirty="0">
              <a:latin typeface="Arial Narrow" panose="020B0606020202030204" pitchFamily="34" charset="0"/>
            </a:endParaRPr>
          </a:p>
          <a:p>
            <a:pPr algn="ctr"/>
            <a:r>
              <a:rPr lang="en-US" sz="3900" b="1" i="1" dirty="0">
                <a:latin typeface="Arial Narrow" panose="020B0606020202030204" pitchFamily="34" charset="0"/>
              </a:rPr>
              <a:t>BEFORE the project begins. </a:t>
            </a:r>
          </a:p>
          <a:p>
            <a:pPr algn="ctr"/>
            <a:r>
              <a:rPr lang="en-US" sz="3200" i="1" dirty="0"/>
              <a:t>Suggested: 2 months prior to work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AAA2D2-1A22-C370-E412-D03949F1AA83}"/>
              </a:ext>
            </a:extLst>
          </p:cNvPr>
          <p:cNvSpPr/>
          <p:nvPr/>
        </p:nvSpPr>
        <p:spPr>
          <a:xfrm>
            <a:off x="2889248" y="3829607"/>
            <a:ext cx="1226219" cy="109220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4F32856-DD26-F5E2-A4A0-30BFCCFA5691}"/>
              </a:ext>
            </a:extLst>
          </p:cNvPr>
          <p:cNvSpPr/>
          <p:nvPr/>
        </p:nvSpPr>
        <p:spPr>
          <a:xfrm>
            <a:off x="1584252" y="5143500"/>
            <a:ext cx="1226219" cy="10922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EDD5A7-3201-4D3C-7C28-21E4B1945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696" y="1166558"/>
            <a:ext cx="6464303" cy="95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Reach out! </a:t>
            </a:r>
          </a:p>
        </p:txBody>
      </p:sp>
    </p:spTree>
    <p:extLst>
      <p:ext uri="{BB962C8B-B14F-4D97-AF65-F5344CB8AC3E}">
        <p14:creationId xmlns:p14="http://schemas.microsoft.com/office/powerpoint/2010/main" val="2579002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873DEE35-72E8-BEF4-306F-44293EF6B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9" b="271"/>
          <a:stretch/>
        </p:blipFill>
        <p:spPr bwMode="auto">
          <a:xfrm flipH="1">
            <a:off x="0" y="-20539"/>
            <a:ext cx="12204700" cy="70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2636BD-57A8-64FA-DF47-4F2521EC39FD}"/>
              </a:ext>
            </a:extLst>
          </p:cNvPr>
          <p:cNvGrpSpPr/>
          <p:nvPr/>
        </p:nvGrpSpPr>
        <p:grpSpPr>
          <a:xfrm>
            <a:off x="-187325" y="4181583"/>
            <a:ext cx="12398376" cy="2092545"/>
            <a:chOff x="-2659751" y="5034605"/>
            <a:chExt cx="12398376" cy="191091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5FDCE1-2CF4-343D-9721-E84A8247C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72426" y="5034605"/>
              <a:ext cx="12211051" cy="19109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3200" b="1" dirty="0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/>
              <a:endParaRPr lang="en-US" altLang="en-US" sz="3200" b="1" dirty="0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/>
              <a:r>
                <a:rPr lang="en-US" altLang="en-US" sz="32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Katie Wilborn, </a:t>
              </a:r>
              <a:r>
                <a:rPr lang="en-US" altLang="en-US" sz="24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Site Development Program Administrator</a:t>
              </a:r>
            </a:p>
            <a:p>
              <a:pPr algn="ctr" eaLnBrk="1" hangingPunct="1"/>
              <a:r>
                <a:rPr lang="en-US" altLang="en-US" sz="2400" b="1" dirty="0">
                  <a:solidFill>
                    <a:srgbClr val="003366"/>
                  </a:solidFill>
                  <a:latin typeface="Arial Narrow" panose="020B0606020202030204" pitchFamily="34" charset="0"/>
                  <a:hlinkClick r:id="rId4"/>
                </a:rPr>
                <a:t>Katherine.Wilborn@ky.gov</a:t>
              </a:r>
              <a:r>
                <a:rPr lang="en-US" altLang="en-US" sz="2400" b="1" dirty="0">
                  <a:solidFill>
                    <a:srgbClr val="003366"/>
                  </a:solidFill>
                  <a:latin typeface="Arial Narrow" panose="020B0606020202030204" pitchFamily="34" charset="0"/>
                </a:rPr>
                <a:t>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B620DD7-5CF6-A775-4FFA-F75333600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659751" y="5034605"/>
              <a:ext cx="12204701" cy="98091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9600" b="1" spc="300" dirty="0">
                  <a:solidFill>
                    <a:srgbClr val="003A68"/>
                  </a:solidFill>
                  <a:latin typeface="Arial Narrow" panose="020B0606020202030204" pitchFamily="34" charset="0"/>
                </a:rPr>
                <a:t>Questions?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699153F-7150-9426-9540-DBB5420C5210}"/>
              </a:ext>
            </a:extLst>
          </p:cNvPr>
          <p:cNvSpPr txBox="1"/>
          <p:nvPr/>
        </p:nvSpPr>
        <p:spPr>
          <a:xfrm>
            <a:off x="9652000" y="6274128"/>
            <a:ext cx="23653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en-US" sz="2400" b="1" dirty="0">
                <a:solidFill>
                  <a:srgbClr val="003366"/>
                </a:solidFill>
                <a:latin typeface="Arial Narrow" panose="020B0606020202030204" pitchFamily="34" charset="0"/>
              </a:rPr>
              <a:t>2023</a:t>
            </a: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C9D159-F1D0-4494-1885-D05CF1E97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14556" r="7587" b="10739"/>
          <a:stretch/>
        </p:blipFill>
        <p:spPr bwMode="auto">
          <a:xfrm>
            <a:off x="8769762" y="307296"/>
            <a:ext cx="3104738" cy="129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930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Right 13">
            <a:extLst>
              <a:ext uri="{FF2B5EF4-FFF2-40B4-BE49-F238E27FC236}">
                <a16:creationId xmlns:a16="http://schemas.microsoft.com/office/drawing/2014/main" id="{AD46EF75-0E05-0F40-D696-877144C7C22A}"/>
              </a:ext>
            </a:extLst>
          </p:cNvPr>
          <p:cNvSpPr/>
          <p:nvPr/>
        </p:nvSpPr>
        <p:spPr>
          <a:xfrm rot="2714846">
            <a:off x="2532785" y="1971857"/>
            <a:ext cx="1789620" cy="128224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1C3EFB8C-E956-7431-76F3-7C323FAD11FE}"/>
              </a:ext>
            </a:extLst>
          </p:cNvPr>
          <p:cNvSpPr/>
          <p:nvPr/>
        </p:nvSpPr>
        <p:spPr>
          <a:xfrm>
            <a:off x="0" y="3355632"/>
            <a:ext cx="12192000" cy="350236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62074-6711-BA22-B55E-9974BE0057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2" t="4043" r="11648" b="9629"/>
          <a:stretch/>
        </p:blipFill>
        <p:spPr>
          <a:xfrm>
            <a:off x="317955" y="0"/>
            <a:ext cx="2720291" cy="3231558"/>
          </a:xfrm>
          <a:prstGeom prst="rect">
            <a:avLst/>
          </a:prstGeom>
          <a:ln w="38100">
            <a:noFill/>
          </a:ln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574FA92A-1C83-ED8A-44A4-0FDBF779D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56" y="2643359"/>
            <a:ext cx="2514662" cy="5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Katie Wilborn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202746-F084-D7FB-D94A-7E033798ECB9}"/>
              </a:ext>
            </a:extLst>
          </p:cNvPr>
          <p:cNvGrpSpPr/>
          <p:nvPr/>
        </p:nvGrpSpPr>
        <p:grpSpPr>
          <a:xfrm>
            <a:off x="432310" y="3482907"/>
            <a:ext cx="11304197" cy="3179672"/>
            <a:chOff x="432310" y="3482907"/>
            <a:chExt cx="11304197" cy="317967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247C0B0-4AEA-CE0F-35F4-B99DAC831A85}"/>
                </a:ext>
              </a:extLst>
            </p:cNvPr>
            <p:cNvGrpSpPr/>
            <p:nvPr/>
          </p:nvGrpSpPr>
          <p:grpSpPr>
            <a:xfrm>
              <a:off x="432310" y="3482907"/>
              <a:ext cx="11304197" cy="3179672"/>
              <a:chOff x="432310" y="3482907"/>
              <a:chExt cx="11304197" cy="3179672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85E0DF62-9839-44E2-4CBF-F5D9F769BD2B}"/>
                  </a:ext>
                </a:extLst>
              </p:cNvPr>
              <p:cNvGrpSpPr/>
              <p:nvPr/>
            </p:nvGrpSpPr>
            <p:grpSpPr>
              <a:xfrm>
                <a:off x="432310" y="3482907"/>
                <a:ext cx="11304197" cy="3179672"/>
                <a:chOff x="432310" y="3482907"/>
                <a:chExt cx="11304197" cy="3179672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670E094E-AD36-2BA6-9464-33755FE2D178}"/>
                    </a:ext>
                  </a:extLst>
                </p:cNvPr>
                <p:cNvGrpSpPr/>
                <p:nvPr/>
              </p:nvGrpSpPr>
              <p:grpSpPr>
                <a:xfrm>
                  <a:off x="432310" y="3482907"/>
                  <a:ext cx="11125106" cy="3179672"/>
                  <a:chOff x="422032" y="3492395"/>
                  <a:chExt cx="10441392" cy="3088889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F9E43A1A-3A88-0AF9-8CA9-2D2F970CDCD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5773131" y="3521853"/>
                    <a:ext cx="2353062" cy="3056320"/>
                  </a:xfrm>
                  <a:prstGeom prst="rect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</p:pic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078404A8-4A38-3A55-B646-89007B8226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80" t="966" r="3854" b="8448"/>
                  <a:stretch/>
                </p:blipFill>
                <p:spPr>
                  <a:xfrm>
                    <a:off x="8369071" y="3521853"/>
                    <a:ext cx="2494353" cy="3056320"/>
                  </a:xfrm>
                  <a:prstGeom prst="rect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FF59A977-0FA1-02AC-9B5D-E5B1B53122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1292" t="139" r="7918" b="5831"/>
                  <a:stretch/>
                </p:blipFill>
                <p:spPr>
                  <a:xfrm>
                    <a:off x="422032" y="3492395"/>
                    <a:ext cx="2370992" cy="3074160"/>
                  </a:xfrm>
                  <a:prstGeom prst="rect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12A7BD1A-24D6-D19C-C52B-2602391BFE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22592" t="4693" r="22603" b="38253"/>
                  <a:stretch/>
                </p:blipFill>
                <p:spPr>
                  <a:xfrm>
                    <a:off x="3035902" y="3510235"/>
                    <a:ext cx="2494351" cy="3071049"/>
                  </a:xfrm>
                  <a:prstGeom prst="rect">
                    <a:avLst/>
                  </a:prstGeom>
                  <a:ln w="12700">
                    <a:solidFill>
                      <a:schemeClr val="bg1"/>
                    </a:solidFill>
                  </a:ln>
                </p:spPr>
              </p:pic>
            </p:grp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A9BBA9F-02A5-40B9-0D6D-BE91F6C6BF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3585" y="5995475"/>
                  <a:ext cx="2514662" cy="554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8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Patrice Perlman</a:t>
                  </a: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AD34A55E-F15D-A937-6A4D-932472E38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0672" y="5995476"/>
                  <a:ext cx="2514662" cy="554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8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Gracien Bahizire</a:t>
                  </a: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01504A0-29D9-DC43-E5C8-24AF04676C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221845" y="6037788"/>
                  <a:ext cx="2514662" cy="5546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28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Mike Radeke</a:t>
                  </a:r>
                </a:p>
              </p:txBody>
            </p:sp>
          </p:grp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0D2CA2B-1E49-1A1A-6415-F5D679D8E9CE}"/>
                  </a:ext>
                </a:extLst>
              </p:cNvPr>
              <p:cNvSpPr/>
              <p:nvPr/>
            </p:nvSpPr>
            <p:spPr>
              <a:xfrm>
                <a:off x="6235293" y="6167119"/>
                <a:ext cx="1121309" cy="410342"/>
              </a:xfrm>
              <a:prstGeom prst="rect">
                <a:avLst/>
              </a:prstGeom>
              <a:solidFill>
                <a:srgbClr val="6158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855CFA15-1B8E-776A-56C4-5F7D07B19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1793" y="6017850"/>
              <a:ext cx="2514662" cy="55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Candi Rinehart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31E403D-E878-5C05-A4A8-9AB6BF21C9DD}"/>
              </a:ext>
            </a:extLst>
          </p:cNvPr>
          <p:cNvGrpSpPr/>
          <p:nvPr/>
        </p:nvGrpSpPr>
        <p:grpSpPr>
          <a:xfrm>
            <a:off x="4054945" y="153830"/>
            <a:ext cx="1577070" cy="1577070"/>
            <a:chOff x="4179800" y="114259"/>
            <a:chExt cx="1577070" cy="157707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FCC1A18-EE1E-B5CF-F559-CB5973DCD177}"/>
                </a:ext>
              </a:extLst>
            </p:cNvPr>
            <p:cNvSpPr/>
            <p:nvPr/>
          </p:nvSpPr>
          <p:spPr>
            <a:xfrm>
              <a:off x="4325420" y="760288"/>
              <a:ext cx="1284270" cy="83220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2" name="Picture 8" descr="Email, envelope, help, question icon - Download on Iconfinder">
              <a:extLst>
                <a:ext uri="{FF2B5EF4-FFF2-40B4-BE49-F238E27FC236}">
                  <a16:creationId xmlns:a16="http://schemas.microsoft.com/office/drawing/2014/main" id="{A708D155-CC72-21AB-D35B-3E6A1075F2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800" y="114259"/>
              <a:ext cx="1577070" cy="157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Arrow: Right 6">
            <a:extLst>
              <a:ext uri="{FF2B5EF4-FFF2-40B4-BE49-F238E27FC236}">
                <a16:creationId xmlns:a16="http://schemas.microsoft.com/office/drawing/2014/main" id="{4E5C0464-FFFD-30C0-9E0B-7AF25FDF13E5}"/>
              </a:ext>
            </a:extLst>
          </p:cNvPr>
          <p:cNvSpPr/>
          <p:nvPr/>
        </p:nvSpPr>
        <p:spPr>
          <a:xfrm rot="10800000">
            <a:off x="2672910" y="538912"/>
            <a:ext cx="1426479" cy="1282248"/>
          </a:xfrm>
          <a:prstGeom prst="rightArrow">
            <a:avLst/>
          </a:prstGeom>
          <a:solidFill>
            <a:srgbClr val="003A6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553E76-24E3-B09A-D73F-22CD28831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2015" y="307849"/>
            <a:ext cx="6467839" cy="179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Program manager: General questions, preliminary reviews, application submissions, &amp; issuing approvals.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A2EA1-DB76-4C55-A84C-C194CAFE7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9389" y="2127440"/>
            <a:ext cx="8652462" cy="171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400" b="1" i="1" u="sng" dirty="0">
                <a:solidFill>
                  <a:srgbClr val="002060"/>
                </a:solidFill>
                <a:latin typeface="Arial Narrow" panose="020B0606020202030204" pitchFamily="34" charset="0"/>
              </a:rPr>
              <a:t>Project manager: reviewer &amp; point of contact:</a:t>
            </a:r>
          </a:p>
        </p:txBody>
      </p:sp>
    </p:spTree>
    <p:extLst>
      <p:ext uri="{BB962C8B-B14F-4D97-AF65-F5344CB8AC3E}">
        <p14:creationId xmlns:p14="http://schemas.microsoft.com/office/powerpoint/2010/main" val="2973007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1448 Saint James Ct, Louisville, KY 40208">
            <a:extLst>
              <a:ext uri="{FF2B5EF4-FFF2-40B4-BE49-F238E27FC236}">
                <a16:creationId xmlns:a16="http://schemas.microsoft.com/office/drawing/2014/main" id="{7E9C9BAE-95C8-C585-2174-AD4FD8377B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t="8836" r="16913" b="20008"/>
          <a:stretch/>
        </p:blipFill>
        <p:spPr bwMode="auto">
          <a:xfrm>
            <a:off x="229849" y="1024834"/>
            <a:ext cx="5799477" cy="28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ew 1st full size image of this home">
            <a:extLst>
              <a:ext uri="{FF2B5EF4-FFF2-40B4-BE49-F238E27FC236}">
                <a16:creationId xmlns:a16="http://schemas.microsoft.com/office/drawing/2014/main" id="{5E9C3FFD-3F3E-849C-F8E6-5377830BD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1" r="-3" b="14987"/>
          <a:stretch/>
        </p:blipFill>
        <p:spPr bwMode="auto">
          <a:xfrm>
            <a:off x="229848" y="4089186"/>
            <a:ext cx="5799477" cy="276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nut Street Baptist Church , Upcoming Events in Louisville on">
            <a:extLst>
              <a:ext uri="{FF2B5EF4-FFF2-40B4-BE49-F238E27FC236}">
                <a16:creationId xmlns:a16="http://schemas.microsoft.com/office/drawing/2014/main" id="{775F3F53-8EB6-CD8B-6CDD-028A2A9F9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96" r="2" b="4822"/>
          <a:stretch/>
        </p:blipFill>
        <p:spPr bwMode="auto">
          <a:xfrm>
            <a:off x="6257649" y="4089186"/>
            <a:ext cx="5704503" cy="279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1755E9-F717-4DC3-9149-8EC6B4A26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0" t="7052" r="6734" b="22697"/>
          <a:stretch/>
        </p:blipFill>
        <p:spPr>
          <a:xfrm>
            <a:off x="6162675" y="1024834"/>
            <a:ext cx="5796945" cy="27926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4CC7E7-58F2-1D5C-994D-D4EF4BD26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7650" y="2104003"/>
            <a:ext cx="3783225" cy="4613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Income-Producing?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4FC57C-5004-6E7A-2F5F-C278D774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848" y="222385"/>
            <a:ext cx="11729772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latin typeface="Arial Narrow" panose="020B0606020202030204" pitchFamily="34" charset="0"/>
              </a:rPr>
              <a:t>Quick Poll: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06736A-CA4B-07D6-5EA1-95AC410B6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7650" y="5056620"/>
            <a:ext cx="3783225" cy="4613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Tax-Exempt?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EF99B0-D70A-B300-989A-1D670D5DD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405" y="4958672"/>
            <a:ext cx="4232364" cy="4613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Both: Residence &amp; Income?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3BF235-AD11-002D-1195-EAAE49BB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973" y="2104003"/>
            <a:ext cx="3783225" cy="4613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Personal Residence?</a:t>
            </a:r>
          </a:p>
        </p:txBody>
      </p:sp>
    </p:spTree>
    <p:extLst>
      <p:ext uri="{BB962C8B-B14F-4D97-AF65-F5344CB8AC3E}">
        <p14:creationId xmlns:p14="http://schemas.microsoft.com/office/powerpoint/2010/main" val="1654797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CDED705-9543-4B04-061E-641F466C98E2}"/>
              </a:ext>
            </a:extLst>
          </p:cNvPr>
          <p:cNvGrpSpPr/>
          <p:nvPr/>
        </p:nvGrpSpPr>
        <p:grpSpPr>
          <a:xfrm>
            <a:off x="1228" y="0"/>
            <a:ext cx="12190772" cy="6858000"/>
            <a:chOff x="1193" y="0"/>
            <a:chExt cx="11846898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6E310A-EAF2-6E43-8389-77389CA0FD00}"/>
                </a:ext>
              </a:extLst>
            </p:cNvPr>
            <p:cNvSpPr/>
            <p:nvPr/>
          </p:nvSpPr>
          <p:spPr>
            <a:xfrm>
              <a:off x="1193" y="0"/>
              <a:ext cx="197317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F804ED-A657-8371-1D97-1C6D297ED28E}"/>
                </a:ext>
              </a:extLst>
            </p:cNvPr>
            <p:cNvSpPr/>
            <p:nvPr/>
          </p:nvSpPr>
          <p:spPr>
            <a:xfrm>
              <a:off x="1973179" y="0"/>
              <a:ext cx="1973179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269C35-B3EF-4E3B-A292-EBB0811C100C}"/>
                </a:ext>
              </a:extLst>
            </p:cNvPr>
            <p:cNvSpPr/>
            <p:nvPr/>
          </p:nvSpPr>
          <p:spPr>
            <a:xfrm>
              <a:off x="3946358" y="0"/>
              <a:ext cx="1973179" cy="685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84D1E6B-DE07-2966-94BC-424B92483552}"/>
                </a:ext>
              </a:extLst>
            </p:cNvPr>
            <p:cNvSpPr/>
            <p:nvPr/>
          </p:nvSpPr>
          <p:spPr>
            <a:xfrm>
              <a:off x="5919537" y="0"/>
              <a:ext cx="2113021" cy="685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EA8BFA-4A6A-5E07-28A2-B5093DBC318C}"/>
                </a:ext>
              </a:extLst>
            </p:cNvPr>
            <p:cNvSpPr/>
            <p:nvPr/>
          </p:nvSpPr>
          <p:spPr>
            <a:xfrm>
              <a:off x="7901730" y="0"/>
              <a:ext cx="1968672" cy="6858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721448-9552-BF25-AB02-608FDCCFA7F7}"/>
                </a:ext>
              </a:extLst>
            </p:cNvPr>
            <p:cNvSpPr/>
            <p:nvPr/>
          </p:nvSpPr>
          <p:spPr>
            <a:xfrm>
              <a:off x="9858086" y="0"/>
              <a:ext cx="1990005" cy="6858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66B479-CF69-7029-ADD1-570B6BA7D7F3}"/>
              </a:ext>
            </a:extLst>
          </p:cNvPr>
          <p:cNvSpPr txBox="1">
            <a:spLocks/>
          </p:cNvSpPr>
          <p:nvPr/>
        </p:nvSpPr>
        <p:spPr>
          <a:xfrm>
            <a:off x="0" y="893480"/>
            <a:ext cx="12192000" cy="896615"/>
          </a:xfrm>
          <a:prstGeom prst="rect">
            <a:avLst/>
          </a:prstGeom>
          <a:solidFill>
            <a:srgbClr val="003A68"/>
          </a:solidFill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600" b="1" dirty="0">
                <a:solidFill>
                  <a:schemeClr val="bg1"/>
                </a:solidFill>
                <a:latin typeface="Arial Narrow" panose="020B0606020202030204" pitchFamily="34" charset="0"/>
              </a:rPr>
              <a:t>   </a:t>
            </a:r>
            <a:r>
              <a:rPr lang="en-US" altLang="en-US" sz="6500" b="1" dirty="0">
                <a:solidFill>
                  <a:schemeClr val="bg1"/>
                </a:solidFill>
                <a:latin typeface="Arial Narrow" panose="020B0606020202030204" pitchFamily="34" charset="0"/>
              </a:rPr>
              <a:t>Rehab. Tax Credit Workshop Goals:</a:t>
            </a:r>
            <a:r>
              <a:rPr lang="en-US" altLang="en-US" sz="5800" b="1" dirty="0">
                <a:solidFill>
                  <a:schemeClr val="bg1"/>
                </a:solidFill>
                <a:latin typeface="Arial Narrow" panose="020B0606020202030204" pitchFamily="34" charset="0"/>
              </a:rPr>
              <a:t>	</a:t>
            </a:r>
            <a:endParaRPr lang="en-US" altLang="en-US" sz="6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51ED10-55E0-1978-A788-80D432B20F8C}"/>
              </a:ext>
            </a:extLst>
          </p:cNvPr>
          <p:cNvGrpSpPr/>
          <p:nvPr/>
        </p:nvGrpSpPr>
        <p:grpSpPr>
          <a:xfrm>
            <a:off x="-14215" y="2090054"/>
            <a:ext cx="12151523" cy="2058435"/>
            <a:chOff x="-20374" y="1801296"/>
            <a:chExt cx="12151523" cy="20584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7202C1-9FF2-E952-8222-F1EB418D3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29" y="2567339"/>
              <a:ext cx="1822484" cy="4613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>
                  <a:latin typeface="Arial Narrow" panose="020B0606020202030204" pitchFamily="34" charset="0"/>
                </a:rPr>
                <a:t>is eligible?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09554A5-0497-F290-0515-F7F734C7165C}"/>
                </a:ext>
              </a:extLst>
            </p:cNvPr>
            <p:cNvGrpSpPr/>
            <p:nvPr/>
          </p:nvGrpSpPr>
          <p:grpSpPr>
            <a:xfrm>
              <a:off x="-20374" y="1801296"/>
              <a:ext cx="12061578" cy="801129"/>
              <a:chOff x="-23200" y="1801296"/>
              <a:chExt cx="12213973" cy="80112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0E62A2C-9EBD-4A2D-6875-EF6AA97EC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3200" y="1801296"/>
                <a:ext cx="2056107" cy="758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6000" b="1" dirty="0">
                    <a:latin typeface="Arial Narrow" panose="020B0606020202030204" pitchFamily="34" charset="0"/>
                  </a:rPr>
                  <a:t>Who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10B3D32-7421-D50E-E3DA-0BFFD0AF1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0890" y="1801296"/>
                <a:ext cx="1829578" cy="758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6000" b="1" dirty="0">
                    <a:latin typeface="Arial Narrow" panose="020B0606020202030204" pitchFamily="34" charset="0"/>
                  </a:rPr>
                  <a:t>What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859A79-6697-5743-3F23-6561C1292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8889" y="1801296"/>
                <a:ext cx="1937109" cy="758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6000" b="1" dirty="0">
                    <a:latin typeface="Arial Narrow" panose="020B0606020202030204" pitchFamily="34" charset="0"/>
                  </a:rPr>
                  <a:t>Why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DD1F8F4-4367-89FB-FE80-D594E1156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998" y="1808893"/>
                <a:ext cx="2175012" cy="758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6000" b="1" dirty="0">
                    <a:latin typeface="Arial Narrow" panose="020B0606020202030204" pitchFamily="34" charset="0"/>
                  </a:rPr>
                  <a:t>Where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B3DF218-EF29-52F3-0AEE-A165D92EF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1010" y="1808893"/>
                <a:ext cx="2010118" cy="758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6000" b="1" dirty="0">
                    <a:latin typeface="Arial Narrow" panose="020B0606020202030204" pitchFamily="34" charset="0"/>
                  </a:rPr>
                  <a:t>When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9977AD7-3EA6-0C42-C872-75053E140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6983" y="1843979"/>
                <a:ext cx="1963790" cy="7584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60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How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B73137F-7C05-0413-F681-4F3631446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599" y="2570943"/>
              <a:ext cx="1550880" cy="4613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latin typeface="Arial Narrow" panose="020B0606020202030204" pitchFamily="34" charset="0"/>
                </a:rPr>
                <a:t>are they?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DB385AD-3A30-2A8B-6C37-13C649C8F4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825" y="2602425"/>
              <a:ext cx="1550880" cy="4613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latin typeface="Arial Narrow" panose="020B0606020202030204" pitchFamily="34" charset="0"/>
                </a:rPr>
                <a:t>apply?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381F0CE-BAC1-82D2-C8CF-A8D525955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676" y="2574936"/>
              <a:ext cx="1795307" cy="4613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latin typeface="Arial Narrow" panose="020B0606020202030204" pitchFamily="34" charset="0"/>
                </a:rPr>
                <a:t>to get info?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62D050-EE6A-4801-F6C5-4C9540F6D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14140" y="2602424"/>
              <a:ext cx="1795307" cy="461397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latin typeface="Arial Narrow" panose="020B0606020202030204" pitchFamily="34" charset="0"/>
                </a:rPr>
                <a:t>to apply?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E4787ED-2AE8-AF82-8F5F-240494C00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55386" y="2648009"/>
              <a:ext cx="1975763" cy="1211722"/>
            </a:xfrm>
            <a:prstGeom prst="rect">
              <a:avLst/>
            </a:prstGeom>
            <a:noFill/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8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to apply </a:t>
              </a:r>
            </a:p>
            <a:p>
              <a:pPr algn="ctr" eaLnBrk="1" hangingPunct="1"/>
              <a:r>
                <a:rPr lang="en-US" altLang="en-US" sz="28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and be successful?</a:t>
              </a: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89C0BF02-FF0C-312D-7EDA-28520EBA17E7}"/>
              </a:ext>
            </a:extLst>
          </p:cNvPr>
          <p:cNvSpPr txBox="1">
            <a:spLocks/>
          </p:cNvSpPr>
          <p:nvPr/>
        </p:nvSpPr>
        <p:spPr>
          <a:xfrm>
            <a:off x="1525827" y="3743372"/>
            <a:ext cx="8135737" cy="1496448"/>
          </a:xfrm>
          <a:prstGeom prst="rect">
            <a:avLst/>
          </a:prstGeom>
          <a:solidFill>
            <a:srgbClr val="7A2425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6600" b="1" dirty="0">
                <a:solidFill>
                  <a:schemeClr val="bg1"/>
                </a:solidFill>
                <a:latin typeface="Arial Narrow" panose="020B0606020202030204" pitchFamily="34" charset="0"/>
              </a:rPr>
              <a:t>w/ Application Examples</a:t>
            </a:r>
            <a:endParaRPr lang="en-US" altLang="en-US" sz="6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DF71ADE-8B3C-7BB7-DCEC-C09CC873A2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189" y="4664093"/>
            <a:ext cx="8135737" cy="46139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specific to the Old Louisville Residential Historic District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3EFD29-180D-A464-5FC8-DD4B10C2766C}"/>
              </a:ext>
            </a:extLst>
          </p:cNvPr>
          <p:cNvSpPr txBox="1">
            <a:spLocks/>
          </p:cNvSpPr>
          <p:nvPr/>
        </p:nvSpPr>
        <p:spPr>
          <a:xfrm>
            <a:off x="-14215" y="5665698"/>
            <a:ext cx="12192000" cy="524415"/>
          </a:xfrm>
          <a:prstGeom prst="rect">
            <a:avLst/>
          </a:prstGeom>
          <a:solidFill>
            <a:srgbClr val="003A68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400" b="1" dirty="0">
                <a:solidFill>
                  <a:schemeClr val="bg1"/>
                </a:solidFill>
                <a:latin typeface="Arial Narrow" panose="020B0606020202030204" pitchFamily="34" charset="0"/>
              </a:rPr>
              <a:t>  * Property Category | QREs &amp; Credit amount | Contact Information*</a:t>
            </a:r>
          </a:p>
        </p:txBody>
      </p:sp>
    </p:spTree>
    <p:extLst>
      <p:ext uri="{BB962C8B-B14F-4D97-AF65-F5344CB8AC3E}">
        <p14:creationId xmlns:p14="http://schemas.microsoft.com/office/powerpoint/2010/main" val="3558094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F30B98B-AF18-38C7-DE40-EEA90BD040D4}"/>
              </a:ext>
            </a:extLst>
          </p:cNvPr>
          <p:cNvSpPr txBox="1">
            <a:spLocks/>
          </p:cNvSpPr>
          <p:nvPr/>
        </p:nvSpPr>
        <p:spPr>
          <a:xfrm>
            <a:off x="0" y="195944"/>
            <a:ext cx="12192000" cy="1306286"/>
          </a:xfrm>
          <a:prstGeom prst="rect">
            <a:avLst/>
          </a:prstGeom>
          <a:solidFill>
            <a:srgbClr val="003A68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					WHO is eligible?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C8210F-BB7C-D87A-25F6-D783729D9B5A}"/>
              </a:ext>
            </a:extLst>
          </p:cNvPr>
          <p:cNvSpPr txBox="1"/>
          <p:nvPr/>
        </p:nvSpPr>
        <p:spPr>
          <a:xfrm>
            <a:off x="5322769" y="1698174"/>
            <a:ext cx="668199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 MUST be the </a:t>
            </a:r>
          </a:p>
          <a:p>
            <a:pPr algn="ctr"/>
            <a:r>
              <a:rPr lang="en-US" sz="40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historic building’s owner</a:t>
            </a:r>
            <a:r>
              <a:rPr lang="en-US" sz="4000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4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the time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applying and for a minimum of </a:t>
            </a:r>
            <a:r>
              <a:rPr lang="en-US" sz="40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years after the work is complete, to </a:t>
            </a:r>
            <a:r>
              <a:rPr lang="en-US" sz="40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receive a Rehabilitation Tax Credit. </a:t>
            </a:r>
          </a:p>
          <a:p>
            <a:pPr algn="ctr"/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7,000+ For Rent Sign Stock Photos, Pictures &amp; Royalty-Free Images - iStock  | Apartment for rent sign, House for rent sign, For rent sign isolated">
            <a:extLst>
              <a:ext uri="{FF2B5EF4-FFF2-40B4-BE49-F238E27FC236}">
                <a16:creationId xmlns:a16="http://schemas.microsoft.com/office/drawing/2014/main" id="{2B27799D-7393-8643-A8B4-A51B15964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85" y="0"/>
            <a:ext cx="49473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291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3626D21-80B8-D3AF-C014-48CB228ADA66}"/>
              </a:ext>
            </a:extLst>
          </p:cNvPr>
          <p:cNvSpPr txBox="1">
            <a:spLocks/>
          </p:cNvSpPr>
          <p:nvPr/>
        </p:nvSpPr>
        <p:spPr>
          <a:xfrm>
            <a:off x="0" y="4940300"/>
            <a:ext cx="12192000" cy="1676399"/>
          </a:xfrm>
          <a:prstGeom prst="rect">
            <a:avLst/>
          </a:prstGeom>
          <a:solidFill>
            <a:srgbClr val="7A2425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96B1ADC-0973-877C-D1BD-E94BDA67B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" r="25322" b="74707"/>
          <a:stretch/>
        </p:blipFill>
        <p:spPr>
          <a:xfrm>
            <a:off x="5383283" y="0"/>
            <a:ext cx="6808717" cy="19177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F30B98B-AF18-38C7-DE40-EEA90BD040D4}"/>
              </a:ext>
            </a:extLst>
          </p:cNvPr>
          <p:cNvSpPr txBox="1">
            <a:spLocks/>
          </p:cNvSpPr>
          <p:nvPr/>
        </p:nvSpPr>
        <p:spPr>
          <a:xfrm>
            <a:off x="0" y="474985"/>
            <a:ext cx="12192000" cy="1150595"/>
          </a:xfrm>
          <a:prstGeom prst="rect">
            <a:avLst/>
          </a:prstGeom>
          <a:solidFill>
            <a:srgbClr val="7A2425"/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en-US" sz="2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WHAT is a Rehabilitation Tax Credit? 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C8210F-BB7C-D87A-25F6-D783729D9B5A}"/>
              </a:ext>
            </a:extLst>
          </p:cNvPr>
          <p:cNvSpPr txBox="1"/>
          <p:nvPr/>
        </p:nvSpPr>
        <p:spPr>
          <a:xfrm>
            <a:off x="287383" y="1866900"/>
            <a:ext cx="4872446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Rehabilitation</a:t>
            </a:r>
            <a:r>
              <a:rPr lang="en-US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federally defined </a:t>
            </a:r>
            <a:r>
              <a:rPr lang="en-US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as: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Making a compatible use through</a:t>
            </a:r>
            <a:r>
              <a:rPr lang="en-US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repair, alterations, </a:t>
            </a:r>
            <a:r>
              <a:rPr lang="en-US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&amp; additions </a:t>
            </a:r>
            <a:r>
              <a:rPr lang="en-US" sz="28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while preserving significant features</a:t>
            </a: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credit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covers income taxes owed, at a dollar-for-dollar rate.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50E4840-00B4-DE29-BC44-C410D9440B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6" r="9336"/>
          <a:stretch/>
        </p:blipFill>
        <p:spPr>
          <a:xfrm>
            <a:off x="5383283" y="1625580"/>
            <a:ext cx="6808717" cy="52324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955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30CA945-38AF-9477-7A04-56BA77716E2D}"/>
              </a:ext>
            </a:extLst>
          </p:cNvPr>
          <p:cNvSpPr/>
          <p:nvPr/>
        </p:nvSpPr>
        <p:spPr>
          <a:xfrm>
            <a:off x="0" y="0"/>
            <a:ext cx="12192000" cy="5102052"/>
          </a:xfrm>
          <a:prstGeom prst="rect">
            <a:avLst/>
          </a:prstGeom>
          <a:solidFill>
            <a:srgbClr val="A3CC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6" descr="7 Completely Natural Wood Floor Finishes - My Chemical-Free House">
            <a:extLst>
              <a:ext uri="{FF2B5EF4-FFF2-40B4-BE49-F238E27FC236}">
                <a16:creationId xmlns:a16="http://schemas.microsoft.com/office/drawing/2014/main" id="{40F31203-FBA4-F0F5-9AA3-8E050103A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425"/>
          <a:stretch/>
        </p:blipFill>
        <p:spPr bwMode="auto">
          <a:xfrm>
            <a:off x="0" y="4565426"/>
            <a:ext cx="12192000" cy="229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6DF5909-4834-F419-65CE-197B0EDD2C53}"/>
              </a:ext>
            </a:extLst>
          </p:cNvPr>
          <p:cNvSpPr txBox="1">
            <a:spLocks/>
          </p:cNvSpPr>
          <p:nvPr/>
        </p:nvSpPr>
        <p:spPr>
          <a:xfrm>
            <a:off x="0" y="4691090"/>
            <a:ext cx="12192000" cy="1054100"/>
          </a:xfrm>
          <a:prstGeom prst="rect">
            <a:avLst/>
          </a:prstGeom>
          <a:solidFill>
            <a:srgbClr val="003A68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6000" b="1" dirty="0">
                <a:solidFill>
                  <a:schemeClr val="bg1"/>
                </a:solidFill>
                <a:latin typeface="Arial Narrow" panose="020B0606020202030204" pitchFamily="34" charset="0"/>
              </a:rPr>
              <a:t>WHY Rehabilitation Tax Credits?</a:t>
            </a:r>
            <a:endParaRPr lang="en-US" sz="60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F34AAE-80A0-8B9A-08BD-B9708DC97E8E}"/>
              </a:ext>
            </a:extLst>
          </p:cNvPr>
          <p:cNvGrpSpPr/>
          <p:nvPr/>
        </p:nvGrpSpPr>
        <p:grpSpPr>
          <a:xfrm>
            <a:off x="6187909" y="69127"/>
            <a:ext cx="4899748" cy="4744282"/>
            <a:chOff x="4529091" y="1832037"/>
            <a:chExt cx="3949700" cy="3949700"/>
          </a:xfrm>
        </p:grpSpPr>
        <p:pic>
          <p:nvPicPr>
            <p:cNvPr id="8" name="Picture 2" descr="4,400+ Profit Loss Icon Illustrations, Royalty-Free Vector Graphics &amp; Clip  Art - iStock">
              <a:extLst>
                <a:ext uri="{FF2B5EF4-FFF2-40B4-BE49-F238E27FC236}">
                  <a16:creationId xmlns:a16="http://schemas.microsoft.com/office/drawing/2014/main" id="{273DDE46-13F1-CF9E-959B-88F7324417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22" t="17251" r="2085" b="-942"/>
            <a:stretch/>
          </p:blipFill>
          <p:spPr bwMode="auto">
            <a:xfrm>
              <a:off x="4529091" y="1832037"/>
              <a:ext cx="3949700" cy="3949700"/>
            </a:xfrm>
            <a:custGeom>
              <a:avLst/>
              <a:gdLst/>
              <a:ahLst/>
              <a:cxnLst/>
              <a:rect l="l" t="t" r="r" b="b"/>
              <a:pathLst>
                <a:path w="2663168" h="2663168">
                  <a:moveTo>
                    <a:pt x="1331584" y="0"/>
                  </a:moveTo>
                  <a:cubicBezTo>
                    <a:pt x="2066998" y="0"/>
                    <a:pt x="2663168" y="596170"/>
                    <a:pt x="2663168" y="1331584"/>
                  </a:cubicBezTo>
                  <a:cubicBezTo>
                    <a:pt x="2663168" y="2066998"/>
                    <a:pt x="2066998" y="2663168"/>
                    <a:pt x="1331584" y="2663168"/>
                  </a:cubicBezTo>
                  <a:cubicBezTo>
                    <a:pt x="596170" y="2663168"/>
                    <a:pt x="0" y="2066998"/>
                    <a:pt x="0" y="1331584"/>
                  </a:cubicBezTo>
                  <a:cubicBezTo>
                    <a:pt x="0" y="596170"/>
                    <a:pt x="596170" y="0"/>
                    <a:pt x="1331584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003A68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560F7E-D8B6-942B-580E-E03B702D9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66340" y1="55229" x2="66340" y2="55229"/>
                          <a14:foregroundMark x1="70752" y1="56209" x2="70752" y2="56209"/>
                          <a14:foregroundMark x1="76961" y1="57190" x2="76961" y2="57190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56209" t="42646" r="12255" b="13563"/>
            <a:stretch/>
          </p:blipFill>
          <p:spPr>
            <a:xfrm>
              <a:off x="5912411" y="2876733"/>
              <a:ext cx="1264544" cy="1626227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0D82AA4-0F48-196E-A20A-99808A397A95}"/>
              </a:ext>
            </a:extLst>
          </p:cNvPr>
          <p:cNvGrpSpPr/>
          <p:nvPr/>
        </p:nvGrpSpPr>
        <p:grpSpPr>
          <a:xfrm>
            <a:off x="783145" y="69127"/>
            <a:ext cx="4645960" cy="4744282"/>
            <a:chOff x="8324665" y="1498208"/>
            <a:chExt cx="3524249" cy="35242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AE04888-A324-3571-BE31-D9A4F01F19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01" b="89901" l="10621" r="87255">
                          <a14:foregroundMark x1="14706" y1="71287" x2="14706" y2="71287"/>
                          <a14:foregroundMark x1="84477" y1="26931" x2="84477" y2="26931"/>
                          <a14:foregroundMark x1="86111" y1="66139" x2="86111" y2="66139"/>
                          <a14:foregroundMark x1="10784" y1="73267" x2="10784" y2="73267"/>
                          <a14:foregroundMark x1="85948" y1="25941" x2="86438" y2="25149"/>
                          <a14:foregroundMark x1="87255" y1="70495" x2="87255" y2="704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38" r="8301" b="16664"/>
            <a:stretch/>
          </p:blipFill>
          <p:spPr bwMode="auto">
            <a:xfrm>
              <a:off x="8324665" y="1498208"/>
              <a:ext cx="3524249" cy="3524249"/>
            </a:xfrm>
            <a:custGeom>
              <a:avLst/>
              <a:gdLst/>
              <a:ahLst/>
              <a:cxnLst/>
              <a:rect l="l" t="t" r="r" b="b"/>
              <a:pathLst>
                <a:path w="2663168" h="2663168">
                  <a:moveTo>
                    <a:pt x="1331584" y="0"/>
                  </a:moveTo>
                  <a:cubicBezTo>
                    <a:pt x="2066998" y="0"/>
                    <a:pt x="2663168" y="596170"/>
                    <a:pt x="2663168" y="1331584"/>
                  </a:cubicBezTo>
                  <a:cubicBezTo>
                    <a:pt x="2663168" y="2066998"/>
                    <a:pt x="2066998" y="2663168"/>
                    <a:pt x="1331584" y="2663168"/>
                  </a:cubicBezTo>
                  <a:cubicBezTo>
                    <a:pt x="596170" y="2663168"/>
                    <a:pt x="0" y="2066998"/>
                    <a:pt x="0" y="1331584"/>
                  </a:cubicBezTo>
                  <a:cubicBezTo>
                    <a:pt x="0" y="596170"/>
                    <a:pt x="596170" y="0"/>
                    <a:pt x="1331584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003A68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B535A46-ED93-3EF4-B795-B685DCC00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rgbClr val="4472C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27308" y1="18571" x2="27308" y2="18571"/>
                          <a14:foregroundMark x1="38462" y1="21429" x2="38462" y2="21429"/>
                          <a14:foregroundMark x1="28846" y1="46429" x2="28846" y2="46429"/>
                          <a14:foregroundMark x1="29615" y1="46786" x2="29615" y2="46786"/>
                          <a14:foregroundMark x1="27308" y1="48571" x2="27308" y2="48571"/>
                          <a14:foregroundMark x1="28846" y1="47500" x2="28846" y2="47500"/>
                          <a14:foregroundMark x1="27692" y1="41429" x2="67477" y2="47058"/>
                          <a14:foregroundMark x1="71889" y1="67500" x2="72024" y2="68222"/>
                          <a14:foregroundMark x1="71822" y1="67143" x2="71889" y2="67500"/>
                          <a14:foregroundMark x1="71755" y1="66786" x2="71822" y2="67143"/>
                          <a14:foregroundMark x1="69593" y1="55237" x2="71755" y2="66786"/>
                          <a14:foregroundMark x1="69340" y1="53890" x2="69510" y2="54796"/>
                          <a14:foregroundMark x1="68804" y1="51030" x2="68887" y2="51471"/>
                          <a14:foregroundMark x1="67878" y1="72312" x2="64542" y2="72676"/>
                          <a14:foregroundMark x1="40000" y1="66293" x2="40000" y2="36429"/>
                          <a14:foregroundMark x1="40000" y1="36429" x2="56538" y2="16429"/>
                          <a14:foregroundMark x1="56538" y1="16429" x2="66538" y2="18571"/>
                          <a14:foregroundMark x1="62860" y1="50714" x2="65861" y2="49663"/>
                          <a14:foregroundMark x1="57759" y1="52500" x2="62860" y2="50714"/>
                          <a14:foregroundMark x1="54958" y1="53481" x2="55720" y2="53214"/>
                          <a14:foregroundMark x1="46538" y1="56429" x2="51177" y2="54805"/>
                          <a14:foregroundMark x1="75280" y1="67500" x2="75769" y2="69286"/>
                          <a14:foregroundMark x1="75182" y1="67143" x2="75280" y2="67500"/>
                          <a14:foregroundMark x1="75084" y1="66786" x2="75182" y2="67143"/>
                          <a14:foregroundMark x1="72624" y1="57801" x2="74892" y2="66086"/>
                          <a14:foregroundMark x1="71564" y1="53929" x2="72075" y2="55797"/>
                          <a14:foregroundMark x1="71358" y1="53177" x2="71564" y2="53929"/>
                          <a14:foregroundMark x1="70210" y1="48980" x2="70320" y2="49381"/>
                          <a14:foregroundMark x1="67797" y1="76493" x2="64169" y2="79774"/>
                          <a14:foregroundMark x1="69616" y1="74848" x2="68556" y2="75807"/>
                          <a14:foregroundMark x1="75769" y1="69286" x2="73985" y2="70899"/>
                          <a14:foregroundMark x1="35929" y1="80181" x2="22308" y2="78929"/>
                          <a14:foregroundMark x1="26204" y1="67740" x2="38846" y2="31429"/>
                          <a14:foregroundMark x1="22308" y1="78929" x2="24731" y2="71969"/>
                          <a14:foregroundMark x1="38846" y1="31429" x2="61923" y2="21429"/>
                          <a14:foregroundMark x1="61923" y1="21429" x2="65000" y2="26071"/>
                          <a14:foregroundMark x1="36538" y1="25000" x2="36538" y2="25000"/>
                          <a14:foregroundMark x1="71538" y1="49286" x2="75000" y2="44286"/>
                          <a14:foregroundMark x1="69231" y1="54286" x2="69231" y2="54286"/>
                          <a14:foregroundMark x1="65769" y1="48929" x2="66154" y2="43214"/>
                          <a14:foregroundMark x1="64615" y1="48929" x2="66538" y2="49643"/>
                          <a14:foregroundMark x1="70385" y1="48214" x2="70769" y2="50357"/>
                          <a14:foregroundMark x1="50769" y1="54286" x2="55769" y2="55000"/>
                          <a14:foregroundMark x1="68077" y1="70000" x2="68077" y2="70000"/>
                          <a14:foregroundMark x1="25385" y1="66071" x2="29615" y2="67500"/>
                          <a14:foregroundMark x1="69231" y1="53571" x2="68077" y2="48214"/>
                          <a14:foregroundMark x1="67692" y1="48214" x2="67692" y2="48214"/>
                          <a14:foregroundMark x1="68462" y1="48929" x2="68462" y2="48929"/>
                          <a14:foregroundMark x1="68846" y1="47857" x2="68846" y2="47500"/>
                          <a14:foregroundMark x1="68846" y1="47500" x2="68846" y2="47500"/>
                          <a14:foregroundMark x1="68462" y1="47857" x2="68077" y2="48571"/>
                          <a14:foregroundMark x1="67692" y1="48571" x2="67692" y2="48571"/>
                          <a14:foregroundMark x1="48462" y1="55000" x2="48846" y2="55357"/>
                          <a14:foregroundMark x1="48846" y1="55357" x2="48846" y2="55357"/>
                          <a14:foregroundMark x1="50385" y1="50357" x2="50385" y2="50357"/>
                          <a14:foregroundMark x1="50385" y1="50714" x2="50385" y2="50714"/>
                          <a14:foregroundMark x1="47692" y1="49286" x2="47692" y2="49286"/>
                          <a14:foregroundMark x1="47692" y1="49286" x2="47692" y2="49286"/>
                          <a14:foregroundMark x1="47692" y1="49643" x2="47692" y2="49643"/>
                          <a14:foregroundMark x1="69231" y1="52500" x2="69231" y2="52500"/>
                          <a14:foregroundMark x1="69231" y1="52500" x2="69231" y2="52500"/>
                          <a14:foregroundMark x1="69231" y1="52857" x2="69231" y2="52857"/>
                          <a14:foregroundMark x1="70000" y1="52857" x2="70385" y2="53571"/>
                          <a14:foregroundMark x1="70000" y1="53929" x2="70000" y2="53929"/>
                          <a14:foregroundMark x1="70000" y1="53929" x2="69615" y2="53929"/>
                          <a14:foregroundMark x1="69231" y1="53929" x2="68462" y2="53571"/>
                          <a14:foregroundMark x1="68462" y1="53571" x2="68462" y2="53571"/>
                          <a14:foregroundMark x1="68077" y1="53571" x2="67308" y2="53571"/>
                          <a14:foregroundMark x1="66538" y1="53571" x2="66538" y2="53571"/>
                          <a14:foregroundMark x1="66538" y1="53214" x2="66538" y2="52857"/>
                          <a14:foregroundMark x1="68462" y1="52143" x2="68462" y2="52143"/>
                          <a14:foregroundMark x1="68846" y1="52143" x2="68846" y2="52143"/>
                          <a14:foregroundMark x1="68846" y1="52500" x2="68846" y2="52500"/>
                          <a14:foregroundMark x1="68462" y1="53214" x2="68462" y2="53214"/>
                          <a14:foregroundMark x1="68462" y1="53214" x2="68846" y2="52857"/>
                          <a14:foregroundMark x1="70000" y1="52500" x2="74231" y2="52143"/>
                          <a14:foregroundMark x1="73462" y1="52500" x2="72692" y2="52500"/>
                          <a14:foregroundMark x1="72308" y1="52500" x2="73077" y2="52500"/>
                          <a14:foregroundMark x1="73462" y1="52857" x2="74615" y2="53214"/>
                          <a14:foregroundMark x1="76154" y1="52857" x2="76154" y2="52857"/>
                          <a14:foregroundMark x1="76154" y1="52857" x2="76154" y2="52857"/>
                          <a14:foregroundMark x1="76154" y1="52857" x2="76154" y2="52857"/>
                          <a14:foregroundMark x1="76154" y1="53214" x2="76538" y2="53929"/>
                          <a14:foregroundMark x1="76538" y1="54643" x2="75769" y2="54643"/>
                          <a14:foregroundMark x1="72308" y1="67143" x2="72308" y2="67143"/>
                          <a14:foregroundMark x1="72308" y1="65714" x2="72308" y2="65714"/>
                          <a14:foregroundMark x1="72692" y1="66071" x2="72692" y2="66071"/>
                          <a14:backgroundMark x1="71154" y1="72857" x2="71154" y2="72857"/>
                          <a14:backgroundMark x1="70000" y1="67143" x2="70000" y2="67143"/>
                          <a14:backgroundMark x1="72692" y1="67500" x2="72692" y2="67500"/>
                          <a14:backgroundMark x1="72308" y1="66786" x2="72308" y2="66786"/>
                          <a14:backgroundMark x1="71538" y1="67500" x2="71538" y2="67500"/>
                          <a14:backgroundMark x1="71538" y1="66786" x2="71538" y2="66786"/>
                          <a14:backgroundMark x1="70000" y1="70714" x2="71538" y2="71071"/>
                          <a14:backgroundMark x1="72692" y1="71786" x2="72692" y2="71786"/>
                          <a14:backgroundMark x1="70769" y1="73214" x2="70769" y2="73214"/>
                          <a14:backgroundMark x1="70000" y1="73571" x2="70000" y2="73571"/>
                          <a14:backgroundMark x1="70000" y1="72143" x2="70000" y2="72143"/>
                          <a14:backgroundMark x1="70000" y1="72143" x2="70000" y2="72500"/>
                          <a14:backgroundMark x1="69231" y1="73929" x2="69231" y2="73929"/>
                          <a14:backgroundMark x1="68846" y1="75000" x2="69231" y2="72500"/>
                          <a14:backgroundMark x1="68852" y1="53214" x2="69172" y2="53214"/>
                          <a14:backgroundMark x1="67832" y1="53214" x2="68273" y2="53214"/>
                          <a14:backgroundMark x1="75559" y1="53214" x2="75769" y2="53214"/>
                          <a14:backgroundMark x1="74616" y1="53214" x2="74790" y2="53214"/>
                          <a14:backgroundMark x1="73077" y1="70357" x2="71923" y2="71786"/>
                          <a14:backgroundMark x1="73846" y1="74286" x2="69231" y2="74286"/>
                          <a14:backgroundMark x1="68923" y1="53214" x2="68962" y2="53304"/>
                          <a14:backgroundMark x1="68807" y1="52943" x2="68923" y2="53214"/>
                          <a14:backgroundMark x1="68616" y1="52500" x2="68700" y2="52694"/>
                          <a14:backgroundMark x1="45769" y1="74286" x2="48077" y2="78571"/>
                          <a14:backgroundMark x1="46154" y1="81429" x2="56154" y2="83214"/>
                          <a14:backgroundMark x1="53462" y1="69643" x2="53462" y2="69643"/>
                          <a14:backgroundMark x1="53846" y1="69286" x2="53846" y2="69286"/>
                          <a14:backgroundMark x1="48846" y1="68571" x2="48846" y2="68571"/>
                          <a14:backgroundMark x1="48462" y1="68571" x2="47692" y2="68571"/>
                          <a14:backgroundMark x1="45000" y1="73214" x2="45000" y2="73214"/>
                          <a14:backgroundMark x1="44615" y1="77500" x2="44615" y2="77500"/>
                          <a14:backgroundMark x1="44615" y1="78214" x2="44615" y2="78214"/>
                          <a14:backgroundMark x1="44615" y1="79643" x2="44615" y2="79643"/>
                          <a14:backgroundMark x1="47308" y1="80000" x2="47308" y2="80000"/>
                          <a14:backgroundMark x1="48846" y1="81071" x2="49231" y2="81071"/>
                          <a14:backgroundMark x1="50385" y1="81071" x2="50385" y2="81071"/>
                          <a14:backgroundMark x1="51923" y1="80357" x2="53846" y2="80000"/>
                          <a14:backgroundMark x1="54231" y1="80000" x2="54615" y2="79643"/>
                          <a14:backgroundMark x1="56154" y1="78571" x2="56154" y2="78571"/>
                          <a14:backgroundMark x1="56538" y1="78214" x2="56538" y2="78214"/>
                          <a14:backgroundMark x1="56923" y1="76786" x2="56923" y2="75357"/>
                          <a14:backgroundMark x1="57308" y1="73929" x2="57308" y2="73214"/>
                          <a14:backgroundMark x1="57308" y1="72500" x2="56538" y2="71429"/>
                          <a14:backgroundMark x1="56538" y1="69643" x2="45769" y2="74643"/>
                          <a14:backgroundMark x1="45000" y1="68929" x2="45000" y2="68929"/>
                          <a14:backgroundMark x1="45769" y1="67500" x2="41538" y2="84643"/>
                          <a14:backgroundMark x1="58077" y1="71071" x2="57308" y2="857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39972" y="1688301"/>
              <a:ext cx="2196271" cy="20843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FD5E75-ECAB-58E8-FDBB-73F5C5DC02D2}"/>
              </a:ext>
            </a:extLst>
          </p:cNvPr>
          <p:cNvGrpSpPr/>
          <p:nvPr/>
        </p:nvGrpSpPr>
        <p:grpSpPr>
          <a:xfrm rot="10800000">
            <a:off x="3763652" y="2362830"/>
            <a:ext cx="2539859" cy="2647845"/>
            <a:chOff x="4791183" y="3044231"/>
            <a:chExt cx="2290425" cy="2476500"/>
          </a:xfrm>
        </p:grpSpPr>
        <p:pic>
          <p:nvPicPr>
            <p:cNvPr id="16388" name="Picture 4">
              <a:extLst>
                <a:ext uri="{FF2B5EF4-FFF2-40B4-BE49-F238E27FC236}">
                  <a16:creationId xmlns:a16="http://schemas.microsoft.com/office/drawing/2014/main" id="{87CF1226-81CE-F2FD-E8D5-E8D7241038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26923" y1="79615" x2="26923" y2="79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791183" y="3044231"/>
              <a:ext cx="2290425" cy="247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C19ED1-1FEE-495A-DEEA-78FE31545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49101" r="8068"/>
            <a:stretch/>
          </p:blipFill>
          <p:spPr>
            <a:xfrm rot="10800000">
              <a:off x="5283397" y="3758610"/>
              <a:ext cx="1269671" cy="75073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5C6ABB8-5060-A776-AC04-42E96D948213}"/>
              </a:ext>
            </a:extLst>
          </p:cNvPr>
          <p:cNvSpPr txBox="1"/>
          <p:nvPr/>
        </p:nvSpPr>
        <p:spPr>
          <a:xfrm>
            <a:off x="9309101" y="2926286"/>
            <a:ext cx="1778556" cy="954107"/>
          </a:xfrm>
          <a:prstGeom prst="rect">
            <a:avLst/>
          </a:prstGeom>
          <a:solidFill>
            <a:srgbClr val="E2E2B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Income Taxes Paid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3103BC-A8BF-22A7-5672-24B6F27D1E9B}"/>
              </a:ext>
            </a:extLst>
          </p:cNvPr>
          <p:cNvSpPr/>
          <p:nvPr/>
        </p:nvSpPr>
        <p:spPr>
          <a:xfrm>
            <a:off x="521712" y="5660526"/>
            <a:ext cx="1133239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2700" cmpd="sng">
                  <a:noFill/>
                  <a:prstDash val="solid"/>
                </a:ln>
                <a:latin typeface="Arial Narrow" panose="020B0606020202030204" pitchFamily="34" charset="0"/>
              </a:rPr>
              <a:t>These are</a:t>
            </a:r>
            <a:r>
              <a:rPr lang="en-US" sz="2800" b="1" cap="none" spc="0" dirty="0">
                <a:ln w="12700" cmpd="sng">
                  <a:noFill/>
                  <a:prstDash val="solid"/>
                </a:ln>
                <a:effectLst/>
                <a:latin typeface="Arial Narrow" panose="020B0606020202030204" pitchFamily="34" charset="0"/>
              </a:rPr>
              <a:t> voluntary incentives to help you maintain your historic </a:t>
            </a:r>
          </a:p>
          <a:p>
            <a:pPr algn="ctr"/>
            <a:r>
              <a:rPr lang="en-US" sz="2800" b="1" cap="none" spc="0" dirty="0">
                <a:ln w="12700" cmpd="sng">
                  <a:noFill/>
                  <a:prstDash val="solid"/>
                </a:ln>
                <a:effectLst/>
                <a:latin typeface="Arial Narrow" panose="020B0606020202030204" pitchFamily="34" charset="0"/>
              </a:rPr>
              <a:t>property to the federal Standards of Rehabilitation. </a:t>
            </a:r>
          </a:p>
        </p:txBody>
      </p:sp>
    </p:spTree>
    <p:extLst>
      <p:ext uri="{BB962C8B-B14F-4D97-AF65-F5344CB8AC3E}">
        <p14:creationId xmlns:p14="http://schemas.microsoft.com/office/powerpoint/2010/main" val="4096849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7 Completely Natural Wood Floor Finishes - My Chemical-Free House">
            <a:extLst>
              <a:ext uri="{FF2B5EF4-FFF2-40B4-BE49-F238E27FC236}">
                <a16:creationId xmlns:a16="http://schemas.microsoft.com/office/drawing/2014/main" id="{69A285B7-BE30-D4D8-E3B8-D47A5FF99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3201"/>
            <a:ext cx="12192000" cy="538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C800814-246C-B47A-AD83-3B421AAB3F9A}"/>
              </a:ext>
            </a:extLst>
          </p:cNvPr>
          <p:cNvGrpSpPr/>
          <p:nvPr/>
        </p:nvGrpSpPr>
        <p:grpSpPr>
          <a:xfrm>
            <a:off x="0" y="-10682"/>
            <a:ext cx="12192000" cy="6472005"/>
            <a:chOff x="0" y="-10682"/>
            <a:chExt cx="12192000" cy="647200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3B7DD10-7510-C82D-F833-D48C922941D3}"/>
                </a:ext>
              </a:extLst>
            </p:cNvPr>
            <p:cNvGrpSpPr/>
            <p:nvPr/>
          </p:nvGrpSpPr>
          <p:grpSpPr>
            <a:xfrm>
              <a:off x="0" y="-10682"/>
              <a:ext cx="12192000" cy="6472005"/>
              <a:chOff x="812800" y="-21181"/>
              <a:chExt cx="12192000" cy="6472005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527EBC5-C0DB-65CC-2031-D69D9C4219D0}"/>
                  </a:ext>
                </a:extLst>
              </p:cNvPr>
              <p:cNvGrpSpPr/>
              <p:nvPr/>
            </p:nvGrpSpPr>
            <p:grpSpPr>
              <a:xfrm>
                <a:off x="812800" y="1305393"/>
                <a:ext cx="12192000" cy="3322517"/>
                <a:chOff x="812800" y="788425"/>
                <a:chExt cx="12192000" cy="3053632"/>
              </a:xfrm>
            </p:grpSpPr>
            <p:sp>
              <p:nvSpPr>
                <p:cNvPr id="5" name="Title 1">
                  <a:extLst>
                    <a:ext uri="{FF2B5EF4-FFF2-40B4-BE49-F238E27FC236}">
                      <a16:creationId xmlns:a16="http://schemas.microsoft.com/office/drawing/2014/main" id="{61440C24-97C8-0F54-3DE2-D40447D9406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12800" y="788425"/>
                  <a:ext cx="12192000" cy="3053632"/>
                </a:xfrm>
                <a:prstGeom prst="rect">
                  <a:avLst/>
                </a:prstGeom>
                <a:solidFill>
                  <a:srgbClr val="7A2425"/>
                </a:solidFill>
              </p:spPr>
              <p:txBody>
                <a:bodyPr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endParaRPr lang="en-US" altLang="en-US" sz="6000" b="1" dirty="0">
                    <a:solidFill>
                      <a:schemeClr val="bg1"/>
                    </a:solidFill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" name="Title 1">
                  <a:extLst>
                    <a:ext uri="{FF2B5EF4-FFF2-40B4-BE49-F238E27FC236}">
                      <a16:creationId xmlns:a16="http://schemas.microsoft.com/office/drawing/2014/main" id="{245D1660-888E-2341-4B20-11B2FBC32C6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908381" y="1033961"/>
                  <a:ext cx="4654762" cy="2420966"/>
                </a:xfrm>
                <a:prstGeom prst="rect">
                  <a:avLst/>
                </a:prstGeom>
                <a:noFill/>
              </p:spPr>
              <p:txBody>
                <a:bodyPr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ctr"/>
                  <a:r>
                    <a:rPr lang="en-US" altLang="en-US" sz="600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rPr>
                    <a:t>Rehabilitation Tax Credits</a:t>
                  </a:r>
                  <a:endParaRPr lang="en-US" sz="48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8495B86-DB84-5DC3-0A77-D0A4DA2443A9}"/>
                  </a:ext>
                </a:extLst>
              </p:cNvPr>
              <p:cNvGrpSpPr/>
              <p:nvPr/>
            </p:nvGrpSpPr>
            <p:grpSpPr>
              <a:xfrm>
                <a:off x="4861455" y="101600"/>
                <a:ext cx="8143344" cy="6349224"/>
                <a:chOff x="4602408" y="0"/>
                <a:chExt cx="8143344" cy="6349224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A9162A65-6F07-1420-1A98-C15D55359F71}"/>
                    </a:ext>
                  </a:extLst>
                </p:cNvPr>
                <p:cNvGrpSpPr/>
                <p:nvPr/>
              </p:nvGrpSpPr>
              <p:grpSpPr>
                <a:xfrm flipH="1">
                  <a:off x="4602408" y="0"/>
                  <a:ext cx="8143344" cy="6349224"/>
                  <a:chOff x="5345122" y="562196"/>
                  <a:chExt cx="5863052" cy="4525478"/>
                </a:xfrm>
              </p:grpSpPr>
              <p:pic>
                <p:nvPicPr>
                  <p:cNvPr id="11" name="Picture 2" descr="Your House Can Give You Extra Money Back on Your Taxes. Here's How - CNET">
                    <a:extLst>
                      <a:ext uri="{FF2B5EF4-FFF2-40B4-BE49-F238E27FC236}">
                        <a16:creationId xmlns:a16="http://schemas.microsoft.com/office/drawing/2014/main" id="{A067FB7F-B78D-2C30-6F78-4509C645A8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500" b="90000" l="2250" r="95583">
                                <a14:foregroundMark x1="48583" y1="10167" x2="56167" y2="8667"/>
                                <a14:foregroundMark x1="56167" y1="8667" x2="63500" y2="1500"/>
                                <a14:foregroundMark x1="63500" y1="1500" x2="53083" y2="7500"/>
                                <a14:foregroundMark x1="13917" y1="62083" x2="23000" y2="63167"/>
                                <a14:foregroundMark x1="23000" y1="63167" x2="19167" y2="68167"/>
                                <a14:foregroundMark x1="35583" y1="63333" x2="30250" y2="66417"/>
                                <a14:foregroundMark x1="89555" y1="67667" x2="90167" y2="70833"/>
                                <a14:foregroundMark x1="88750" y1="63500" x2="89555" y2="67667"/>
                                <a14:foregroundMark x1="90167" y1="70833" x2="89333" y2="72917"/>
                                <a14:foregroundMark x1="94333" y1="67083" x2="94333" y2="67083"/>
                                <a14:foregroundMark x1="8500" y1="84583" x2="14583" y2="68917"/>
                                <a14:foregroundMark x1="14583" y1="68917" x2="25250" y2="67500"/>
                                <a14:foregroundMark x1="5583" y1="81000" x2="5583" y2="81000"/>
                                <a14:foregroundMark x1="2333" y1="83333" x2="2333" y2="83333"/>
                                <a14:foregroundMark x1="83167" y1="59417" x2="83167" y2="59417"/>
                                <a14:foregroundMark x1="83333" y1="58583" x2="83333" y2="58583"/>
                                <a14:foregroundMark x1="83500" y1="61083" x2="83500" y2="61083"/>
                                <a14:foregroundMark x1="92500" y1="63583" x2="92500" y2="63583"/>
                                <a14:foregroundMark x1="89000" y1="61833" x2="94917" y2="66417"/>
                                <a14:foregroundMark x1="94917" y1="66417" x2="86500" y2="69833"/>
                                <a14:foregroundMark x1="86500" y1="69833" x2="83333" y2="63250"/>
                                <a14:foregroundMark x1="83333" y1="63250" x2="86917" y2="61000"/>
                                <a14:foregroundMark x1="86083" y1="61083" x2="86083" y2="61083"/>
                                <a14:foregroundMark x1="83500" y1="73083" x2="88083" y2="80833"/>
                                <a14:foregroundMark x1="82333" y1="70167" x2="85417" y2="67750"/>
                                <a14:foregroundMark x1="85000" y1="84417" x2="27917" y2="85667"/>
                                <a14:foregroundMark x1="12250" y1="71417" x2="14333" y2="71083"/>
                                <a14:foregroundMark x1="80250" y1="88083" x2="93750" y2="88167"/>
                                <a14:foregroundMark x1="78083" y1="88167" x2="74167" y2="87917"/>
                                <a14:foregroundMark x1="84000" y1="61833" x2="84000" y2="61833"/>
                                <a14:foregroundMark x1="88917" y1="61250" x2="94417" y2="66083"/>
                                <a14:foregroundMark x1="94417" y1="66083" x2="91833" y2="69750"/>
                                <a14:foregroundMark x1="93583" y1="69417" x2="93583" y2="69417"/>
                                <a14:foregroundMark x1="94167" y1="69167" x2="94167" y2="69167"/>
                                <a14:foregroundMark x1="95000" y1="68750" x2="95000" y2="68750"/>
                                <a14:foregroundMark x1="95000" y1="68417" x2="95000" y2="68417"/>
                                <a14:foregroundMark x1="95417" y1="68250" x2="95417" y2="68250"/>
                                <a14:foregroundMark x1="95583" y1="67750" x2="95583" y2="67750"/>
                                <a14:foregroundMark x1="95500" y1="67333" x2="95500" y2="67333"/>
                                <a14:foregroundMark x1="95417" y1="67000" x2="95417" y2="67000"/>
                                <a14:foregroundMark x1="93500" y1="65000" x2="93500" y2="65000"/>
                                <a14:foregroundMark x1="93000" y1="64417" x2="93000" y2="64417"/>
                                <a14:foregroundMark x1="92167" y1="63500" x2="92167" y2="63500"/>
                                <a14:foregroundMark x1="91917" y1="63083" x2="91917" y2="63083"/>
                                <a14:foregroundMark x1="91000" y1="62583" x2="91000" y2="62583"/>
                                <a14:foregroundMark x1="90333" y1="62167" x2="90333" y2="62167"/>
                                <a14:foregroundMark x1="92917" y1="69583" x2="92917" y2="69583"/>
                                <a14:foregroundMark x1="92500" y1="69500" x2="92500" y2="69500"/>
                                <a14:foregroundMark x1="92083" y1="69750" x2="92083" y2="69750"/>
                                <a14:foregroundMark x1="91417" y1="69917" x2="91417" y2="69917"/>
                                <a14:foregroundMark x1="91083" y1="70000" x2="91083" y2="70000"/>
                                <a14:foregroundMark x1="90833" y1="70167" x2="90833" y2="70167"/>
                                <a14:foregroundMark x1="90417" y1="70167" x2="90417" y2="70167"/>
                                <a14:foregroundMark x1="83250" y1="60417" x2="83250" y2="60417"/>
                                <a14:foregroundMark x1="83250" y1="60083" x2="83250" y2="60083"/>
                                <a14:foregroundMark x1="83167" y1="59000" x2="83167" y2="59000"/>
                                <a14:foregroundMark x1="83167" y1="58167" x2="83167" y2="58167"/>
                                <a14:foregroundMark x1="85167" y1="61417" x2="85167" y2="61417"/>
                                <a14:foregroundMark x1="85667" y1="61333" x2="85667" y2="61333"/>
                                <a14:foregroundMark x1="84750" y1="61583" x2="84750" y2="61583"/>
                                <a14:foregroundMark x1="91417" y1="62833" x2="91417" y2="62833"/>
                                <a14:foregroundMark x1="94000" y1="65500" x2="94000" y2="65500"/>
                                <a14:foregroundMark x1="90083" y1="69167" x2="90083" y2="69167"/>
                                <a14:foregroundMark x1="91750" y1="84500" x2="91750" y2="84500"/>
                                <a14:foregroundMark x1="91500" y1="85167" x2="91500" y2="85167"/>
                                <a14:foregroundMark x1="91333" y1="85667" x2="91333" y2="85667"/>
                                <a14:foregroundMark x1="91250" y1="86250" x2="91250" y2="86250"/>
                                <a14:foregroundMark x1="90917" y1="87000" x2="90917" y2="87000"/>
                                <a14:foregroundMark x1="90833" y1="84333" x2="90833" y2="84333"/>
                                <a14:foregroundMark x1="91250" y1="84250" x2="91250" y2="84250"/>
                                <a14:foregroundMark x1="13500" y1="68667" x2="13500" y2="68667"/>
                                <a14:backgroundMark x1="28333" y1="16417" x2="28333" y2="16417"/>
                                <a14:backgroundMark x1="22917" y1="21833" x2="22917" y2="21833"/>
                                <a14:backgroundMark x1="85167" y1="59750" x2="85167" y2="59750"/>
                                <a14:backgroundMark x1="65417" y1="32583" x2="73000" y2="32333"/>
                                <a14:backgroundMark x1="73000" y1="32333" x2="73083" y2="32417"/>
                                <a14:backgroundMark x1="65167" y1="32750" x2="70500" y2="32083"/>
                                <a14:backgroundMark x1="67750" y1="31833" x2="64667" y2="31333"/>
                                <a14:backgroundMark x1="26750" y1="40000" x2="42917" y2="49667"/>
                                <a14:backgroundMark x1="42917" y1="49667" x2="55500" y2="39500"/>
                                <a14:backgroundMark x1="55500" y1="39500" x2="54167" y2="33917"/>
                                <a14:backgroundMark x1="50917" y1="33500" x2="49833" y2="49917"/>
                                <a14:backgroundMark x1="49833" y1="49917" x2="32083" y2="49250"/>
                                <a14:backgroundMark x1="32083" y1="49250" x2="23583" y2="36833"/>
                                <a14:backgroundMark x1="23583" y1="36833" x2="24083" y2="36167"/>
                                <a14:backgroundMark x1="25667" y1="43333" x2="25667" y2="43333"/>
                                <a14:backgroundMark x1="21833" y1="48083" x2="21833" y2="48083"/>
                                <a14:backgroundMark x1="22583" y1="44750" x2="22583" y2="44750"/>
                                <a14:backgroundMark x1="24083" y1="43333" x2="24083" y2="43333"/>
                                <a14:backgroundMark x1="24833" y1="38833" x2="25917" y2="38417"/>
                                <a14:backgroundMark x1="27333" y1="36417" x2="27333" y2="36417"/>
                                <a14:backgroundMark x1="27333" y1="36417" x2="27333" y2="36417"/>
                                <a14:backgroundMark x1="27333" y1="36417" x2="27333" y2="36417"/>
                                <a14:backgroundMark x1="27333" y1="36417" x2="27333" y2="36417"/>
                                <a14:backgroundMark x1="27333" y1="36417" x2="27333" y2="36417"/>
                                <a14:backgroundMark x1="27333" y1="36417" x2="27333" y2="36417"/>
                                <a14:backgroundMark x1="52500" y1="34333" x2="46083" y2="50167"/>
                                <a14:backgroundMark x1="46083" y1="50167" x2="26667" y2="48750"/>
                                <a14:backgroundMark x1="26667" y1="48750" x2="27500" y2="34583"/>
                                <a14:backgroundMark x1="29167" y1="37083" x2="29000" y2="41083"/>
                                <a14:backgroundMark x1="51917" y1="33000" x2="50917" y2="41833"/>
                                <a14:backgroundMark x1="52500" y1="35917" x2="54167" y2="34833"/>
                                <a14:backgroundMark x1="24833" y1="36167" x2="17167" y2="45667"/>
                                <a14:backgroundMark x1="17167" y1="45667" x2="39917" y2="49500"/>
                                <a14:backgroundMark x1="39917" y1="49500" x2="57250" y2="45750"/>
                                <a14:backgroundMark x1="57250" y1="45750" x2="61167" y2="36417"/>
                                <a14:backgroundMark x1="57667" y1="40667" x2="32083" y2="51083"/>
                                <a14:backgroundMark x1="32083" y1="51083" x2="22167" y2="42000"/>
                                <a14:backgroundMark x1="22167" y1="42000" x2="26917" y2="3641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359" t="8577" r="45624" b="53021"/>
                  <a:stretch/>
                </p:blipFill>
                <p:spPr bwMode="auto">
                  <a:xfrm rot="10800000">
                    <a:off x="9326576" y="3869288"/>
                    <a:ext cx="1107420" cy="1137471"/>
                  </a:xfrm>
                  <a:prstGeom prst="rect">
                    <a:avLst/>
                  </a:prstGeom>
                  <a:noFill/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2" name="Title 1">
                    <a:extLst>
                      <a:ext uri="{FF2B5EF4-FFF2-40B4-BE49-F238E27FC236}">
                        <a16:creationId xmlns:a16="http://schemas.microsoft.com/office/drawing/2014/main" id="{71DD53A1-3CD4-3D4D-2BF1-4BB11951ED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5345122" y="4434341"/>
                    <a:ext cx="4183141" cy="653333"/>
                  </a:xfrm>
                  <a:custGeom>
                    <a:avLst/>
                    <a:gdLst>
                      <a:gd name="connsiteX0" fmla="*/ 0 w 4862616"/>
                      <a:gd name="connsiteY0" fmla="*/ 0 h 903923"/>
                      <a:gd name="connsiteX1" fmla="*/ 4862616 w 4862616"/>
                      <a:gd name="connsiteY1" fmla="*/ 0 h 903923"/>
                      <a:gd name="connsiteX2" fmla="*/ 4862616 w 4862616"/>
                      <a:gd name="connsiteY2" fmla="*/ 903923 h 903923"/>
                      <a:gd name="connsiteX3" fmla="*/ 0 w 4862616"/>
                      <a:gd name="connsiteY3" fmla="*/ 903923 h 903923"/>
                      <a:gd name="connsiteX4" fmla="*/ 0 w 4862616"/>
                      <a:gd name="connsiteY4" fmla="*/ 0 h 903923"/>
                      <a:gd name="connsiteX0" fmla="*/ 0 w 5256316"/>
                      <a:gd name="connsiteY0" fmla="*/ 0 h 916623"/>
                      <a:gd name="connsiteX1" fmla="*/ 4862616 w 5256316"/>
                      <a:gd name="connsiteY1" fmla="*/ 0 h 916623"/>
                      <a:gd name="connsiteX2" fmla="*/ 5256316 w 5256316"/>
                      <a:gd name="connsiteY2" fmla="*/ 916623 h 916623"/>
                      <a:gd name="connsiteX3" fmla="*/ 0 w 5256316"/>
                      <a:gd name="connsiteY3" fmla="*/ 903923 h 916623"/>
                      <a:gd name="connsiteX4" fmla="*/ 0 w 5256316"/>
                      <a:gd name="connsiteY4" fmla="*/ 0 h 916623"/>
                      <a:gd name="connsiteX0" fmla="*/ 0 w 5256316"/>
                      <a:gd name="connsiteY0" fmla="*/ 0 h 916623"/>
                      <a:gd name="connsiteX1" fmla="*/ 4646716 w 5256316"/>
                      <a:gd name="connsiteY1" fmla="*/ 12700 h 916623"/>
                      <a:gd name="connsiteX2" fmla="*/ 5256316 w 5256316"/>
                      <a:gd name="connsiteY2" fmla="*/ 916623 h 916623"/>
                      <a:gd name="connsiteX3" fmla="*/ 0 w 5256316"/>
                      <a:gd name="connsiteY3" fmla="*/ 903923 h 916623"/>
                      <a:gd name="connsiteX4" fmla="*/ 0 w 5256316"/>
                      <a:gd name="connsiteY4" fmla="*/ 0 h 916623"/>
                      <a:gd name="connsiteX0" fmla="*/ 0 w 5256316"/>
                      <a:gd name="connsiteY0" fmla="*/ 0 h 916623"/>
                      <a:gd name="connsiteX1" fmla="*/ 4849916 w 5256316"/>
                      <a:gd name="connsiteY1" fmla="*/ 12700 h 916623"/>
                      <a:gd name="connsiteX2" fmla="*/ 5256316 w 5256316"/>
                      <a:gd name="connsiteY2" fmla="*/ 916623 h 916623"/>
                      <a:gd name="connsiteX3" fmla="*/ 0 w 5256316"/>
                      <a:gd name="connsiteY3" fmla="*/ 903923 h 916623"/>
                      <a:gd name="connsiteX4" fmla="*/ 0 w 5256316"/>
                      <a:gd name="connsiteY4" fmla="*/ 0 h 916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56316" h="916623">
                        <a:moveTo>
                          <a:pt x="0" y="0"/>
                        </a:moveTo>
                        <a:lnTo>
                          <a:pt x="4849916" y="12700"/>
                        </a:lnTo>
                        <a:lnTo>
                          <a:pt x="5256316" y="916623"/>
                        </a:lnTo>
                        <a:lnTo>
                          <a:pt x="0" y="90392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3A68"/>
                  </a:solidFill>
                </p:spPr>
                <p:txBody>
                  <a:bodyPr>
                    <a:norm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ctr"/>
                    <a:endParaRPr lang="en-US" altLang="en-US" sz="1050" b="1" dirty="0">
                      <a:solidFill>
                        <a:schemeClr val="bg1"/>
                      </a:solidFill>
                      <a:latin typeface="Arial Narrow" panose="020B0606020202030204" pitchFamily="34" charset="0"/>
                    </a:endParaRPr>
                  </a:p>
                  <a:p>
                    <a:pPr algn="ctr"/>
                    <a:r>
                      <a:rPr lang="en-US" altLang="en-US" sz="36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  Reduces taxes paid	</a:t>
                    </a:r>
                    <a:endParaRPr lang="en-US" sz="3600" dirty="0">
                      <a:solidFill>
                        <a:schemeClr val="bg1"/>
                      </a:solidFill>
                    </a:endParaRPr>
                  </a:p>
                </p:txBody>
              </p:sp>
              <p:pic>
                <p:nvPicPr>
                  <p:cNvPr id="8" name="Picture 2" descr="Your House Can Give You Extra Money Back on Your Taxes. Here's How - CNET">
                    <a:extLst>
                      <a:ext uri="{FF2B5EF4-FFF2-40B4-BE49-F238E27FC236}">
                        <a16:creationId xmlns:a16="http://schemas.microsoft.com/office/drawing/2014/main" id="{07A428B1-3BFE-6753-B487-8CF21D5B782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ackgroundRemoval t="1500" b="90000" l="2250" r="95583">
                                <a14:foregroundMark x1="48583" y1="10167" x2="56167" y2="8667"/>
                                <a14:foregroundMark x1="56167" y1="8667" x2="63500" y2="1500"/>
                                <a14:foregroundMark x1="63500" y1="1500" x2="53083" y2="7500"/>
                                <a14:foregroundMark x1="13917" y1="62083" x2="23000" y2="63167"/>
                                <a14:foregroundMark x1="23000" y1="63167" x2="19167" y2="68167"/>
                                <a14:foregroundMark x1="35583" y1="63333" x2="30250" y2="66417"/>
                                <a14:foregroundMark x1="89555" y1="67667" x2="90167" y2="70833"/>
                                <a14:foregroundMark x1="88750" y1="63500" x2="89555" y2="67667"/>
                                <a14:foregroundMark x1="90167" y1="70833" x2="89333" y2="72917"/>
                                <a14:foregroundMark x1="94333" y1="67083" x2="94333" y2="67083"/>
                                <a14:foregroundMark x1="8500" y1="84583" x2="14583" y2="68917"/>
                                <a14:foregroundMark x1="14583" y1="68917" x2="25250" y2="67500"/>
                                <a14:foregroundMark x1="5583" y1="81000" x2="5583" y2="81000"/>
                                <a14:foregroundMark x1="2333" y1="83333" x2="2333" y2="83333"/>
                                <a14:foregroundMark x1="83167" y1="59417" x2="83167" y2="59417"/>
                                <a14:foregroundMark x1="83333" y1="58583" x2="83333" y2="58583"/>
                                <a14:foregroundMark x1="83500" y1="61083" x2="83500" y2="61083"/>
                                <a14:foregroundMark x1="92500" y1="63583" x2="92500" y2="63583"/>
                                <a14:foregroundMark x1="89000" y1="61833" x2="94917" y2="66417"/>
                                <a14:foregroundMark x1="94917" y1="66417" x2="86500" y2="69833"/>
                                <a14:foregroundMark x1="86500" y1="69833" x2="83333" y2="63250"/>
                                <a14:foregroundMark x1="83333" y1="63250" x2="86917" y2="61000"/>
                                <a14:foregroundMark x1="86083" y1="61083" x2="86083" y2="61083"/>
                                <a14:foregroundMark x1="83500" y1="73083" x2="88083" y2="80833"/>
                                <a14:foregroundMark x1="82333" y1="70167" x2="85417" y2="67750"/>
                                <a14:foregroundMark x1="85000" y1="84417" x2="27917" y2="85667"/>
                                <a14:foregroundMark x1="12250" y1="71417" x2="14333" y2="71083"/>
                                <a14:foregroundMark x1="80250" y1="88083" x2="93750" y2="88167"/>
                                <a14:foregroundMark x1="78083" y1="88167" x2="74167" y2="87917"/>
                                <a14:foregroundMark x1="84000" y1="61833" x2="84000" y2="61833"/>
                                <a14:foregroundMark x1="88917" y1="61250" x2="94417" y2="66083"/>
                                <a14:foregroundMark x1="94417" y1="66083" x2="91833" y2="69750"/>
                                <a14:foregroundMark x1="93583" y1="69417" x2="93583" y2="69417"/>
                                <a14:foregroundMark x1="94167" y1="69167" x2="94167" y2="69167"/>
                                <a14:foregroundMark x1="95000" y1="68750" x2="95000" y2="68750"/>
                                <a14:foregroundMark x1="95000" y1="68417" x2="95000" y2="68417"/>
                                <a14:foregroundMark x1="95417" y1="68250" x2="95417" y2="68250"/>
                                <a14:foregroundMark x1="95583" y1="67750" x2="95583" y2="67750"/>
                                <a14:foregroundMark x1="95500" y1="67333" x2="95500" y2="67333"/>
                                <a14:foregroundMark x1="95417" y1="67000" x2="95417" y2="67000"/>
                                <a14:foregroundMark x1="93500" y1="65000" x2="93500" y2="65000"/>
                                <a14:foregroundMark x1="93000" y1="64417" x2="93000" y2="64417"/>
                                <a14:foregroundMark x1="92167" y1="63500" x2="92167" y2="63500"/>
                                <a14:foregroundMark x1="91917" y1="63083" x2="91917" y2="63083"/>
                                <a14:foregroundMark x1="91000" y1="62583" x2="91000" y2="62583"/>
                                <a14:foregroundMark x1="90333" y1="62167" x2="90333" y2="62167"/>
                                <a14:foregroundMark x1="92917" y1="69583" x2="92917" y2="69583"/>
                                <a14:foregroundMark x1="92500" y1="69500" x2="92500" y2="69500"/>
                                <a14:foregroundMark x1="92083" y1="69750" x2="92083" y2="69750"/>
                                <a14:foregroundMark x1="91417" y1="69917" x2="91417" y2="69917"/>
                                <a14:foregroundMark x1="91083" y1="70000" x2="91083" y2="70000"/>
                                <a14:foregroundMark x1="90833" y1="70167" x2="90833" y2="70167"/>
                                <a14:foregroundMark x1="90417" y1="70167" x2="90417" y2="70167"/>
                                <a14:foregroundMark x1="83250" y1="60417" x2="83250" y2="60417"/>
                                <a14:foregroundMark x1="83250" y1="60083" x2="83250" y2="60083"/>
                                <a14:foregroundMark x1="83167" y1="59000" x2="83167" y2="59000"/>
                                <a14:foregroundMark x1="83167" y1="58167" x2="83167" y2="58167"/>
                                <a14:foregroundMark x1="85167" y1="61417" x2="85167" y2="61417"/>
                                <a14:foregroundMark x1="85667" y1="61333" x2="85667" y2="61333"/>
                                <a14:foregroundMark x1="84750" y1="61583" x2="84750" y2="61583"/>
                                <a14:foregroundMark x1="91417" y1="62833" x2="91417" y2="62833"/>
                                <a14:foregroundMark x1="94000" y1="65500" x2="94000" y2="65500"/>
                                <a14:foregroundMark x1="90083" y1="69167" x2="90083" y2="69167"/>
                                <a14:foregroundMark x1="91750" y1="84500" x2="91750" y2="84500"/>
                                <a14:foregroundMark x1="91500" y1="85167" x2="91500" y2="85167"/>
                                <a14:foregroundMark x1="91333" y1="85667" x2="91333" y2="85667"/>
                                <a14:foregroundMark x1="91250" y1="86250" x2="91250" y2="86250"/>
                                <a14:foregroundMark x1="90917" y1="87000" x2="90917" y2="87000"/>
                                <a14:foregroundMark x1="90833" y1="84333" x2="90833" y2="84333"/>
                                <a14:foregroundMark x1="91250" y1="84250" x2="91250" y2="84250"/>
                                <a14:foregroundMark x1="13500" y1="68667" x2="13500" y2="68667"/>
                                <a14:foregroundMark x1="71917" y1="33000" x2="63667" y2="32667"/>
                                <a14:foregroundMark x1="72167" y1="32083" x2="72167" y2="32083"/>
                                <a14:foregroundMark x1="72250" y1="32167" x2="72250" y2="32167"/>
                                <a14:foregroundMark x1="72250" y1="32583" x2="72250" y2="32583"/>
                                <a14:foregroundMark x1="71583" y1="32833" x2="71583" y2="32833"/>
                                <a14:foregroundMark x1="71417" y1="32917" x2="71417" y2="32917"/>
                                <a14:foregroundMark x1="72333" y1="32667" x2="72333" y2="32667"/>
                                <a14:foregroundMark x1="72000" y1="32667" x2="71500" y2="32667"/>
                                <a14:foregroundMark x1="71167" y1="32667" x2="71167" y2="32667"/>
                                <a14:backgroundMark x1="28333" y1="16417" x2="28333" y2="16417"/>
                                <a14:backgroundMark x1="22917" y1="21833" x2="22917" y2="21833"/>
                                <a14:backgroundMark x1="85167" y1="59750" x2="85167" y2="59750"/>
                                <a14:backgroundMark x1="71812" y1="32372" x2="73000" y2="32333"/>
                                <a14:backgroundMark x1="73000" y1="32333" x2="73083" y2="32417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216"/>
                  <a:stretch/>
                </p:blipFill>
                <p:spPr bwMode="auto">
                  <a:xfrm>
                    <a:off x="7037827" y="562196"/>
                    <a:ext cx="4170347" cy="3651862"/>
                  </a:xfrm>
                  <a:prstGeom prst="rect">
                    <a:avLst/>
                  </a:prstGeom>
                  <a:noFill/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0" name="Arrow: Down 9">
                    <a:extLst>
                      <a:ext uri="{FF2B5EF4-FFF2-40B4-BE49-F238E27FC236}">
                        <a16:creationId xmlns:a16="http://schemas.microsoft.com/office/drawing/2014/main" id="{FD96AC1D-5B62-F052-C0D6-6503FC54A59B}"/>
                      </a:ext>
                    </a:extLst>
                  </p:cNvPr>
                  <p:cNvSpPr/>
                  <p:nvPr/>
                </p:nvSpPr>
                <p:spPr>
                  <a:xfrm>
                    <a:off x="8159220" y="3764057"/>
                    <a:ext cx="813981" cy="771994"/>
                  </a:xfrm>
                  <a:prstGeom prst="downArrow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7A242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E963A094-F92F-28A5-79A6-C93056CFE224}"/>
                    </a:ext>
                  </a:extLst>
                </p:cNvPr>
                <p:cNvSpPr/>
                <p:nvPr/>
              </p:nvSpPr>
              <p:spPr>
                <a:xfrm>
                  <a:off x="9377363" y="3057525"/>
                  <a:ext cx="254793" cy="217094"/>
                </a:xfrm>
                <a:prstGeom prst="rect">
                  <a:avLst/>
                </a:prstGeom>
                <a:solidFill>
                  <a:srgbClr val="D1E8E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DAF13347-CDE6-9AA4-C326-7364F4ED41DF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812800" y="-21181"/>
                <a:ext cx="6794499" cy="903923"/>
              </a:xfrm>
              <a:custGeom>
                <a:avLst/>
                <a:gdLst>
                  <a:gd name="connsiteX0" fmla="*/ 0 w 6728407"/>
                  <a:gd name="connsiteY0" fmla="*/ 0 h 903923"/>
                  <a:gd name="connsiteX1" fmla="*/ 6728407 w 6728407"/>
                  <a:gd name="connsiteY1" fmla="*/ 0 h 903923"/>
                  <a:gd name="connsiteX2" fmla="*/ 6728407 w 6728407"/>
                  <a:gd name="connsiteY2" fmla="*/ 903923 h 903923"/>
                  <a:gd name="connsiteX3" fmla="*/ 0 w 6728407"/>
                  <a:gd name="connsiteY3" fmla="*/ 903923 h 903923"/>
                  <a:gd name="connsiteX4" fmla="*/ 0 w 6728407"/>
                  <a:gd name="connsiteY4" fmla="*/ 0 h 903923"/>
                  <a:gd name="connsiteX0" fmla="*/ 0 w 7312607"/>
                  <a:gd name="connsiteY0" fmla="*/ 12700 h 903923"/>
                  <a:gd name="connsiteX1" fmla="*/ 7312607 w 7312607"/>
                  <a:gd name="connsiteY1" fmla="*/ 0 h 903923"/>
                  <a:gd name="connsiteX2" fmla="*/ 7312607 w 7312607"/>
                  <a:gd name="connsiteY2" fmla="*/ 903923 h 903923"/>
                  <a:gd name="connsiteX3" fmla="*/ 584200 w 7312607"/>
                  <a:gd name="connsiteY3" fmla="*/ 903923 h 903923"/>
                  <a:gd name="connsiteX4" fmla="*/ 0 w 7312607"/>
                  <a:gd name="connsiteY4" fmla="*/ 12700 h 903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12607" h="903923">
                    <a:moveTo>
                      <a:pt x="0" y="12700"/>
                    </a:moveTo>
                    <a:lnTo>
                      <a:pt x="7312607" y="0"/>
                    </a:lnTo>
                    <a:lnTo>
                      <a:pt x="7312607" y="903923"/>
                    </a:lnTo>
                    <a:lnTo>
                      <a:pt x="584200" y="903923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003A68"/>
              </a:solidFill>
            </p:spPr>
            <p:txBody>
              <a:bodyPr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US" altLang="en-US" sz="1050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  <a:p>
                <a:pPr algn="r"/>
                <a:r>
                  <a:rPr lang="en-US" altLang="en-US" sz="36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Cost to Rehabilitate 	 </a:t>
                </a:r>
                <a:r>
                  <a:rPr lang="en-US" altLang="en-US" sz="3600" b="1" dirty="0">
                    <a:solidFill>
                      <a:srgbClr val="F79268"/>
                    </a:solidFill>
                    <a:latin typeface="Arial Narrow" panose="020B0606020202030204" pitchFamily="34" charset="0"/>
                  </a:rPr>
                  <a:t>.</a:t>
                </a:r>
                <a:r>
                  <a:rPr lang="en-US" altLang="en-US" sz="36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</a:t>
                </a:r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C93A721-FB98-F7CE-3FB5-EBF08250783E}"/>
                </a:ext>
              </a:extLst>
            </p:cNvPr>
            <p:cNvSpPr/>
            <p:nvPr/>
          </p:nvSpPr>
          <p:spPr>
            <a:xfrm>
              <a:off x="8005228" y="3016106"/>
              <a:ext cx="1457926" cy="562630"/>
            </a:xfrm>
            <a:prstGeom prst="ellipse">
              <a:avLst/>
            </a:prstGeom>
            <a:noFill/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2700" cmpd="sng">
                    <a:noFill/>
                    <a:prstDash val="solid"/>
                  </a:ln>
                  <a:effectLst/>
                </a:rPr>
                <a:t>20-40%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E55C1941-5E4F-C7E2-118F-BED27B7AD6F8}"/>
              </a:ext>
            </a:extLst>
          </p:cNvPr>
          <p:cNvSpPr/>
          <p:nvPr/>
        </p:nvSpPr>
        <p:spPr>
          <a:xfrm>
            <a:off x="9017443" y="1800843"/>
            <a:ext cx="293369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Qualifying Rehabilitation Expenses</a:t>
            </a:r>
          </a:p>
          <a:p>
            <a:pPr algn="ctr"/>
            <a:endParaRPr lang="en-US" sz="3200" b="1" cap="none" spc="0" dirty="0">
              <a:ln w="12700" cmpd="sng">
                <a:noFill/>
                <a:prstDash val="solid"/>
              </a:ln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algn="ctr"/>
            <a:r>
              <a:rPr lang="en-US" sz="3200" b="1" cap="none" spc="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“QREs”</a:t>
            </a:r>
          </a:p>
        </p:txBody>
      </p:sp>
    </p:spTree>
    <p:extLst>
      <p:ext uri="{BB962C8B-B14F-4D97-AF65-F5344CB8AC3E}">
        <p14:creationId xmlns:p14="http://schemas.microsoft.com/office/powerpoint/2010/main" val="271458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4984</TotalTime>
  <Words>891</Words>
  <Application>Microsoft Office PowerPoint</Application>
  <PresentationFormat>Widescreen</PresentationFormat>
  <Paragraphs>218</Paragraphs>
  <Slides>29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Arial Narrow</vt:lpstr>
      <vt:lpstr>Arial Nova Cond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Commonwealth Of Kentucky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Wilborn, Katherine (Heritage Council)</dc:creator>
  <cp:lastModifiedBy>Wilborn, Katherine (Heritage Council)</cp:lastModifiedBy>
  <cp:revision>274</cp:revision>
  <dcterms:created xsi:type="dcterms:W3CDTF">2023-05-10T20:01:43Z</dcterms:created>
  <dcterms:modified xsi:type="dcterms:W3CDTF">2023-07-15T14:09:10Z</dcterms:modified>
</cp:coreProperties>
</file>